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96" r:id="rId2"/>
    <p:sldId id="395" r:id="rId3"/>
    <p:sldId id="415" r:id="rId4"/>
    <p:sldId id="444" r:id="rId5"/>
    <p:sldId id="445" r:id="rId6"/>
    <p:sldId id="447" r:id="rId7"/>
    <p:sldId id="468" r:id="rId8"/>
    <p:sldId id="450" r:id="rId9"/>
    <p:sldId id="449" r:id="rId10"/>
    <p:sldId id="451" r:id="rId11"/>
    <p:sldId id="459" r:id="rId12"/>
    <p:sldId id="453" r:id="rId13"/>
    <p:sldId id="452" r:id="rId14"/>
    <p:sldId id="456" r:id="rId15"/>
    <p:sldId id="458" r:id="rId16"/>
    <p:sldId id="464" r:id="rId17"/>
    <p:sldId id="465" r:id="rId18"/>
    <p:sldId id="460" r:id="rId19"/>
    <p:sldId id="462" r:id="rId20"/>
    <p:sldId id="463" r:id="rId21"/>
    <p:sldId id="416" r:id="rId22"/>
  </p:sldIdLst>
  <p:sldSz cx="12192000" cy="6858000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7">
          <p15:clr>
            <a:srgbClr val="A4A3A4"/>
          </p15:clr>
        </p15:guide>
        <p15:guide id="2" pos="38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yddl" initials="d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BFBFBF"/>
    <a:srgbClr val="767171"/>
    <a:srgbClr val="FFFFFF"/>
    <a:srgbClr val="FFA500"/>
    <a:srgbClr val="FF9999"/>
    <a:srgbClr val="FF7C80"/>
    <a:srgbClr val="012D6A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88353" autoAdjust="0"/>
  </p:normalViewPr>
  <p:slideViewPr>
    <p:cSldViewPr snapToGrid="0">
      <p:cViewPr>
        <p:scale>
          <a:sx n="100" d="100"/>
          <a:sy n="100" d="100"/>
        </p:scale>
        <p:origin x="1002" y="96"/>
      </p:cViewPr>
      <p:guideLst>
        <p:guide orient="horz" pos="727"/>
        <p:guide pos="3836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2371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8427" cy="513508"/>
          </a:xfrm>
          <a:prstGeom prst="rect">
            <a:avLst/>
          </a:prstGeom>
        </p:spPr>
        <p:txBody>
          <a:bodyPr vert="horz" lIns="95392" tIns="47696" rIns="95392" bIns="47696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3" y="2"/>
            <a:ext cx="3078427" cy="513508"/>
          </a:xfrm>
          <a:prstGeom prst="rect">
            <a:avLst/>
          </a:prstGeom>
        </p:spPr>
        <p:txBody>
          <a:bodyPr vert="horz" lIns="95392" tIns="47696" rIns="95392" bIns="47696"/>
          <a:lstStyle>
            <a:lvl1pPr algn="r">
              <a:defRPr sz="1300"/>
            </a:lvl1pPr>
          </a:lstStyle>
          <a:p>
            <a:pPr lvl="0">
              <a:defRPr/>
            </a:pPr>
            <a:fld id="{A3F2224D-1184-45AE-8BA6-1991448FAB4A}" type="datetime1">
              <a:rPr lang="ko-KR" altLang="en-US"/>
              <a:pPr lvl="0">
                <a:defRPr/>
              </a:pPr>
              <a:t>2024-04-25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8427" cy="513507"/>
          </a:xfrm>
          <a:prstGeom prst="rect">
            <a:avLst/>
          </a:prstGeom>
        </p:spPr>
        <p:txBody>
          <a:bodyPr vert="horz" lIns="95392" tIns="47696" rIns="95392" bIns="47696" anchor="b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5392" tIns="47696" rIns="95392" bIns="47696" anchor="b"/>
          <a:lstStyle>
            <a:lvl1pPr algn="r">
              <a:defRPr sz="1300"/>
            </a:lvl1pPr>
          </a:lstStyle>
          <a:p>
            <a:pPr lvl="0">
              <a:defRPr/>
            </a:pPr>
            <a:fld id="{4E7E0067-DAD4-47D5-9E01-EB118C352F0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8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8427" cy="513508"/>
          </a:xfrm>
          <a:prstGeom prst="rect">
            <a:avLst/>
          </a:prstGeom>
        </p:spPr>
        <p:txBody>
          <a:bodyPr vert="horz" lIns="95392" tIns="47696" rIns="95392" bIns="47696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3" y="2"/>
            <a:ext cx="3078427" cy="513508"/>
          </a:xfrm>
          <a:prstGeom prst="rect">
            <a:avLst/>
          </a:prstGeom>
        </p:spPr>
        <p:txBody>
          <a:bodyPr vert="horz" lIns="95392" tIns="47696" rIns="95392" bIns="47696"/>
          <a:lstStyle>
            <a:lvl1pPr algn="r">
              <a:defRPr sz="1300"/>
            </a:lvl1pPr>
          </a:lstStyle>
          <a:p>
            <a:pPr lvl="0">
              <a:defRPr/>
            </a:pPr>
            <a:fld id="{986B575A-33D8-471D-8367-A965AB842AA0}" type="datetime1">
              <a:rPr lang="ko-KR" altLang="en-US"/>
              <a:pPr lvl="0">
                <a:defRPr/>
              </a:pPr>
              <a:t>2024-04-25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392" tIns="47696" rIns="95392" bIns="47696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9"/>
            <a:ext cx="5683250" cy="4029879"/>
          </a:xfrm>
          <a:prstGeom prst="rect">
            <a:avLst/>
          </a:prstGeom>
        </p:spPr>
        <p:txBody>
          <a:bodyPr vert="horz" lIns="95392" tIns="47696" rIns="95392" bIns="47696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8427" cy="513507"/>
          </a:xfrm>
          <a:prstGeom prst="rect">
            <a:avLst/>
          </a:prstGeom>
        </p:spPr>
        <p:txBody>
          <a:bodyPr vert="horz" lIns="95392" tIns="47696" rIns="95392" bIns="47696" anchor="b"/>
          <a:lstStyle>
            <a:lvl1pPr algn="l">
              <a:defRPr sz="13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3" y="9721107"/>
            <a:ext cx="3078427" cy="513507"/>
          </a:xfrm>
          <a:prstGeom prst="rect">
            <a:avLst/>
          </a:prstGeom>
        </p:spPr>
        <p:txBody>
          <a:bodyPr vert="horz" lIns="95392" tIns="47696" rIns="95392" bIns="47696" anchor="b"/>
          <a:lstStyle>
            <a:lvl1pPr algn="r">
              <a:defRPr sz="1300"/>
            </a:lvl1pPr>
          </a:lstStyle>
          <a:p>
            <a:pPr lvl="0">
              <a:defRPr/>
            </a:pPr>
            <a:fld id="{984702A0-409D-4B63-B3B2-61BA02D306D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2954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4702A0-409D-4B63-B3B2-61BA02D306DE}" type="slidenum">
              <a:rPr lang="ko-KR" altLang="en-US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191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4702A0-409D-4B63-B3B2-61BA02D306DE}" type="slidenum">
              <a:rPr lang="ko-KR" altLang="en-US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430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4702A0-409D-4B63-B3B2-61BA02D306DE}" type="slidenum">
              <a:rPr lang="ko-KR" altLang="en-US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152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4702A0-409D-4B63-B3B2-61BA02D306DE}" type="slidenum">
              <a:rPr lang="ko-KR" altLang="en-US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269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	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4702A0-409D-4B63-B3B2-61BA02D306DE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1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	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4702A0-409D-4B63-B3B2-61BA02D306DE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083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	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4702A0-409D-4B63-B3B2-61BA02D306DE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155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	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4702A0-409D-4B63-B3B2-61BA02D306DE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017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	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4702A0-409D-4B63-B3B2-61BA02D306DE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544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	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4702A0-409D-4B63-B3B2-61BA02D306DE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822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4702A0-409D-4B63-B3B2-61BA02D306DE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268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4702A0-409D-4B63-B3B2-61BA02D306DE}" type="slidenum">
              <a:rPr lang="ko-KR" altLang="en-US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908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4702A0-409D-4B63-B3B2-61BA02D306DE}" type="slidenum">
              <a:rPr lang="ko-KR" altLang="en-US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89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	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4702A0-409D-4B63-B3B2-61BA02D306DE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599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4702A0-409D-4B63-B3B2-61BA02D306DE}" type="slidenum">
              <a:rPr lang="ko-KR" altLang="en-US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618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4702A0-409D-4B63-B3B2-61BA02D306DE}" type="slidenum">
              <a:rPr lang="ko-KR" altLang="en-US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251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4702A0-409D-4B63-B3B2-61BA02D306DE}" type="slidenum">
              <a:rPr lang="ko-KR" altLang="en-US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13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	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84702A0-409D-4B63-B3B2-61BA02D306DE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933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타이틀" preserve="1" userDrawn="1">
  <p:cSld name="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 rot="5400503">
            <a:off x="-3059509" y="3060063"/>
            <a:ext cx="6843353" cy="723332"/>
          </a:xfrm>
          <a:prstGeom prst="rect">
            <a:avLst/>
          </a:prstGeom>
          <a:solidFill>
            <a:srgbClr val="012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85244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435254-E8CC-4107-BAB3-2D503DF0BBA9}"/>
              </a:ext>
            </a:extLst>
          </p:cNvPr>
          <p:cNvSpPr txBox="1"/>
          <p:nvPr userDrawn="1"/>
        </p:nvSpPr>
        <p:spPr>
          <a:xfrm>
            <a:off x="11363067" y="6211884"/>
            <a:ext cx="62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10F0811-F307-44F9-A192-63EBA736051C}" type="slidenum">
              <a:rPr lang="ko-KR" altLang="en-US" sz="1100" smtClean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pPr algn="ctr"/>
              <a:t>‹#›</a:t>
            </a:fld>
            <a:endParaRPr lang="ko-KR" altLang="en-US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577CD6-5A45-4988-9298-FAC45821B30C}"/>
              </a:ext>
            </a:extLst>
          </p:cNvPr>
          <p:cNvCxnSpPr/>
          <p:nvPr userDrawn="1"/>
        </p:nvCxnSpPr>
        <p:spPr>
          <a:xfrm>
            <a:off x="11547567" y="6444919"/>
            <a:ext cx="252000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519035" y="247017"/>
            <a:ext cx="5576964" cy="62442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000" kern="100" spc="-80" baseline="0">
                <a:solidFill>
                  <a:srgbClr val="012D6A"/>
                </a:solidFill>
                <a:effectLst/>
                <a:latin typeface="KoPubWorld바탕체 Bold"/>
                <a:ea typeface="KoPubWorld바탕체 Bold"/>
                <a:cs typeface="KoPubWorld바탕체 Bold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9D61C4-750A-4D61-B1CB-8E4516F9F89F}"/>
              </a:ext>
            </a:extLst>
          </p:cNvPr>
          <p:cNvSpPr/>
          <p:nvPr userDrawn="1"/>
        </p:nvSpPr>
        <p:spPr>
          <a:xfrm>
            <a:off x="0" y="6530859"/>
            <a:ext cx="12192000" cy="327142"/>
          </a:xfrm>
          <a:prstGeom prst="rect">
            <a:avLst/>
          </a:prstGeom>
          <a:solidFill>
            <a:srgbClr val="012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3DF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8960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본문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1363067" y="6211884"/>
            <a:ext cx="621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fld id="{C10F0811-F307-44F9-A192-63EBA736051C}" type="slidenum">
              <a:rPr lang="ko-KR" altLang="en-US" sz="1100">
                <a:solidFill>
                  <a:srgbClr val="000000"/>
                </a:solidFill>
                <a:latin typeface="KoPubWorld돋움체 Light"/>
                <a:ea typeface="KoPubWorld돋움체 Light"/>
                <a:cs typeface="KoPubWorld돋움체 Light"/>
              </a:rPr>
              <a:pPr algn="ctr">
                <a:defRPr/>
              </a:pPr>
              <a:t>‹#›</a:t>
            </a:fld>
            <a:endParaRPr lang="ko-KR" altLang="en-US">
              <a:solidFill>
                <a:srgbClr val="000000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11547567" y="6444919"/>
            <a:ext cx="252000" cy="0"/>
          </a:xfrm>
          <a:prstGeom prst="line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0" y="5906807"/>
            <a:ext cx="12192000" cy="951193"/>
          </a:xfrm>
          <a:prstGeom prst="rect">
            <a:avLst/>
          </a:prstGeom>
          <a:solidFill>
            <a:srgbClr val="012D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3DF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38626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기타" preserve="1" userDrawn="1">
  <p:cSld name="1_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46641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기타" preserve="1" userDrawn="1">
  <p:cSld name="기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31605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69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2" r:id="rId2"/>
    <p:sldLayoutId id="2147483663" r:id="rId3"/>
    <p:sldLayoutId id="2147483664" r:id="rId4"/>
    <p:sldLayoutId id="2147483654" r:id="rId5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news.kbs.co.kr/news/pc/view/view.do?ncd=5302541" TargetMode="External"/><Relationship Id="rId3" Type="http://schemas.openxmlformats.org/officeDocument/2006/relationships/hyperlink" Target="https://www.kooktojournal.news/4042" TargetMode="External"/><Relationship Id="rId7" Type="http://schemas.openxmlformats.org/officeDocument/2006/relationships/hyperlink" Target="https://www.donga.com/news/Society/article/all/20230718/120285190/1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oul.co.kr/news/society/2023/06/30/20230630500180" TargetMode="External"/><Relationship Id="rId5" Type="http://schemas.openxmlformats.org/officeDocument/2006/relationships/hyperlink" Target="https://m.yeongnam.com/view.php?key=20230715010001874" TargetMode="External"/><Relationship Id="rId10" Type="http://schemas.openxmlformats.org/officeDocument/2006/relationships/hyperlink" Target="https://www.bigdata-forest.kr/product/FRT001402" TargetMode="External"/><Relationship Id="rId4" Type="http://schemas.openxmlformats.org/officeDocument/2006/relationships/hyperlink" Target="https://sansatai.forest.go.kr/gis/main.do#mhms0" TargetMode="External"/><Relationship Id="rId9" Type="http://schemas.openxmlformats.org/officeDocument/2006/relationships/hyperlink" Target="https://data.kma.go.kr/data/grnd/selectAsosRltmList.do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5"/>
          <p:cNvCxnSpPr/>
          <p:nvPr/>
        </p:nvCxnSpPr>
        <p:spPr>
          <a:xfrm>
            <a:off x="800100" y="490555"/>
            <a:ext cx="8623300" cy="0"/>
          </a:xfrm>
          <a:prstGeom prst="line">
            <a:avLst/>
          </a:prstGeom>
          <a:noFill/>
          <a:ln w="28575" cap="flat" cmpd="sng" algn="ctr">
            <a:solidFill>
              <a:srgbClr val="012D6A">
                <a:alpha val="100000"/>
              </a:srgbClr>
            </a:solidFill>
            <a:prstDash val="solid"/>
            <a:miter/>
          </a:ln>
        </p:spPr>
      </p:cxnSp>
      <p:sp>
        <p:nvSpPr>
          <p:cNvPr id="4" name="TextBox 28"/>
          <p:cNvSpPr txBox="1"/>
          <p:nvPr/>
        </p:nvSpPr>
        <p:spPr>
          <a:xfrm>
            <a:off x="279546" y="1435792"/>
            <a:ext cx="9812225" cy="1568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 algn="l" defTabSz="914400" rtl="0" eaLnBrk="1" latinLnBrk="1" hangingPunct="1">
              <a:lnSpc>
                <a:spcPct val="160000"/>
              </a:lnSpc>
              <a:spcBef>
                <a:spcPts val="500"/>
              </a:spcBef>
              <a:spcAft>
                <a:spcPts val="500"/>
              </a:spcAft>
              <a:buNone/>
              <a:defRPr/>
            </a:pPr>
            <a:r>
              <a:rPr lang="en-US" altLang="ko-KR" sz="2900" b="1" dirty="0">
                <a:solidFill>
                  <a:srgbClr val="012D6A"/>
                </a:solidFill>
                <a:latin typeface="KoPubWorld바탕체 Light"/>
                <a:ea typeface="KoPubWorld바탕체 Light"/>
                <a:cs typeface="KoPubWorld바탕체 Light"/>
              </a:rPr>
              <a:t>2024 </a:t>
            </a:r>
            <a:r>
              <a:rPr lang="ko-KR" altLang="en-US" sz="2900" b="1" dirty="0">
                <a:solidFill>
                  <a:srgbClr val="012D6A"/>
                </a:solidFill>
                <a:latin typeface="KoPubWorld바탕체 Light"/>
                <a:ea typeface="KoPubWorld바탕체 Light"/>
                <a:cs typeface="KoPubWorld바탕체 Light"/>
              </a:rPr>
              <a:t>영주시 데이터분석 활용 공모전</a:t>
            </a:r>
            <a:endParaRPr kumimoji="0" lang="en-US" altLang="ko-KR" sz="2900" b="1" i="0" u="none" strike="noStrike" kern="1200" cap="none" spc="0" normalizeH="0" baseline="0" dirty="0">
              <a:solidFill>
                <a:srgbClr val="012D6A"/>
              </a:solidFill>
              <a:latin typeface="KoPubWorld바탕체 Light"/>
              <a:ea typeface="KoPubWorld바탕체 Light"/>
              <a:cs typeface="KoPubWorld바탕체 Light"/>
            </a:endParaRPr>
          </a:p>
          <a:p>
            <a:pPr marL="457200" lvl="1" indent="0" algn="l" defTabSz="914400" rtl="0" eaLnBrk="1" latinLnBrk="1" hangingPunct="1">
              <a:lnSpc>
                <a:spcPct val="160000"/>
              </a:lnSpc>
              <a:spcBef>
                <a:spcPts val="500"/>
              </a:spcBef>
              <a:spcAft>
                <a:spcPts val="500"/>
              </a:spcAft>
              <a:buNone/>
              <a:defRPr/>
            </a:pPr>
            <a:r>
              <a:rPr lang="ko-KR" altLang="en-US" sz="2900" b="1" dirty="0">
                <a:solidFill>
                  <a:srgbClr val="012D6A"/>
                </a:solidFill>
                <a:latin typeface="KoPubWorld바탕체 Light"/>
                <a:ea typeface="KoPubWorld바탕체 Light"/>
                <a:cs typeface="KoPubWorld바탕체 Light"/>
              </a:rPr>
              <a:t>팀 </a:t>
            </a:r>
            <a:r>
              <a:rPr lang="en-US" sz="2900" b="1" dirty="0">
                <a:solidFill>
                  <a:srgbClr val="012D6A"/>
                </a:solidFill>
                <a:latin typeface="KoPubWorld바탕체 Light"/>
                <a:ea typeface="KoPubWorld바탕체 Light"/>
                <a:cs typeface="KoPubWorld바탕체 Light"/>
              </a:rPr>
              <a:t>- PLT ( Predict Landslide Tomorrow )</a:t>
            </a:r>
            <a:endParaRPr kumimoji="0" lang="en-US" sz="2900" b="1" i="0" u="none" strike="noStrike" kern="1200" cap="none" spc="0" normalizeH="0" baseline="0" dirty="0">
              <a:solidFill>
                <a:srgbClr val="012D6A"/>
              </a:solidFill>
              <a:latin typeface="KoPubWorld바탕체 Light"/>
              <a:ea typeface="KoPubWorld바탕체 Light"/>
              <a:cs typeface="KoPubWorld바탕체 Light"/>
            </a:endParaRPr>
          </a:p>
        </p:txBody>
      </p:sp>
      <p:sp>
        <p:nvSpPr>
          <p:cNvPr id="5" name="TextBox 30"/>
          <p:cNvSpPr txBox="1"/>
          <p:nvPr/>
        </p:nvSpPr>
        <p:spPr>
          <a:xfrm>
            <a:off x="1002983" y="4743436"/>
            <a:ext cx="5093017" cy="1063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400" b="0" i="0" u="none" strike="noStrike" kern="100" cap="none" spc="-80" normalizeH="0" baseline="0" dirty="0">
                <a:solidFill>
                  <a:srgbClr val="0D0D0D"/>
                </a:solidFill>
                <a:latin typeface="KoPubWorld바탕체 Bold"/>
                <a:ea typeface="KoPubWorld바탕체 Bold"/>
                <a:cs typeface="KoPubWorld바탕체 Bold"/>
              </a:rPr>
              <a:t>창원대학교 컴퓨터공학과 분산멀티미디어연구실</a:t>
            </a:r>
          </a:p>
          <a:p>
            <a:pPr mar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kern="100" spc="-80" dirty="0">
                <a:solidFill>
                  <a:srgbClr val="0D0D0D"/>
                </a:solidFill>
                <a:latin typeface="KoPubWorld바탕체 Bold"/>
                <a:ea typeface="KoPubWorld바탕체 Bold"/>
                <a:cs typeface="KoPubWorld바탕체 Bold"/>
              </a:rPr>
              <a:t> </a:t>
            </a:r>
            <a:r>
              <a:rPr lang="ko-KR" altLang="en-US" kern="100" spc="-80" dirty="0" err="1">
                <a:solidFill>
                  <a:srgbClr val="0D0D0D"/>
                </a:solidFill>
                <a:latin typeface="KoPubWorld바탕체 Bold"/>
                <a:ea typeface="KoPubWorld바탕체 Bold"/>
                <a:cs typeface="KoPubWorld바탕체 Bold"/>
              </a:rPr>
              <a:t>김남규</a:t>
            </a:r>
            <a:r>
              <a:rPr lang="en-US" altLang="ko-KR" kern="100" spc="-80" dirty="0">
                <a:solidFill>
                  <a:srgbClr val="0D0D0D"/>
                </a:solidFill>
                <a:latin typeface="KoPubWorld바탕체 Bold"/>
                <a:ea typeface="KoPubWorld바탕체 Bold"/>
                <a:cs typeface="KoPubWorld바탕체 Bold"/>
              </a:rPr>
              <a:t>, </a:t>
            </a:r>
            <a:r>
              <a:rPr lang="ko-KR" altLang="en-US" kern="100" spc="-80" dirty="0" err="1">
                <a:solidFill>
                  <a:srgbClr val="0D0D0D"/>
                </a:solidFill>
                <a:latin typeface="KoPubWorld바탕체 Bold"/>
                <a:ea typeface="KoPubWorld바탕체 Bold"/>
                <a:cs typeface="KoPubWorld바탕체 Bold"/>
              </a:rPr>
              <a:t>박혜성</a:t>
            </a:r>
            <a:r>
              <a:rPr lang="en-US" altLang="ko-KR" kern="100" spc="-80" dirty="0">
                <a:solidFill>
                  <a:srgbClr val="0D0D0D"/>
                </a:solidFill>
                <a:latin typeface="KoPubWorld바탕체 Bold"/>
                <a:ea typeface="KoPubWorld바탕체 Bold"/>
                <a:cs typeface="KoPubWorld바탕체 Bold"/>
              </a:rPr>
              <a:t>, </a:t>
            </a:r>
            <a:r>
              <a:rPr lang="ko-KR" altLang="en-US" kern="100" spc="-80" dirty="0">
                <a:solidFill>
                  <a:srgbClr val="0D0D0D"/>
                </a:solidFill>
                <a:latin typeface="KoPubWorld바탕체 Bold"/>
                <a:ea typeface="KoPubWorld바탕체 Bold"/>
                <a:cs typeface="KoPubWorld바탕체 Bold"/>
              </a:rPr>
              <a:t>박진성</a:t>
            </a:r>
            <a:r>
              <a:rPr lang="en-US" altLang="ko-KR" kern="100" spc="-80" dirty="0">
                <a:solidFill>
                  <a:srgbClr val="0D0D0D"/>
                </a:solidFill>
                <a:latin typeface="KoPubWorld바탕체 Bold"/>
                <a:ea typeface="KoPubWorld바탕체 Bold"/>
                <a:cs typeface="KoPubWorld바탕체 Bold"/>
              </a:rPr>
              <a:t>,</a:t>
            </a:r>
            <a:r>
              <a:rPr kumimoji="0" lang="ko-KR" altLang="en-US" sz="1800" b="0" i="0" u="none" strike="noStrike" kern="100" cap="none" spc="-80" normalizeH="0" baseline="0" dirty="0">
                <a:solidFill>
                  <a:srgbClr val="0D0D0D"/>
                </a:solidFill>
                <a:latin typeface="KoPubWorld바탕체 Bold"/>
                <a:ea typeface="KoPubWorld바탕체 Bold"/>
                <a:cs typeface="KoPubWorld바탕체 Bold"/>
              </a:rPr>
              <a:t> 김성연</a:t>
            </a:r>
            <a:endParaRPr kumimoji="0" lang="en-US" altLang="ko-KR" sz="1800" b="0" i="0" u="none" strike="noStrike" kern="100" cap="none" spc="-80" normalizeH="0" baseline="0" dirty="0">
              <a:solidFill>
                <a:srgbClr val="0D0D0D"/>
              </a:solidFill>
              <a:latin typeface="KoPubWorld바탕체 Bold"/>
              <a:ea typeface="KoPubWorld바탕체 Bold"/>
              <a:cs typeface="KoPubWorld바탕체 Bold"/>
            </a:endParaRPr>
          </a:p>
          <a:p>
            <a:pPr marL="0" indent="0" algn="l" defTabSz="914400" rtl="0" eaLnBrk="1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kern="100" spc="-80" dirty="0">
                <a:solidFill>
                  <a:srgbClr val="0D0D0D"/>
                </a:solidFill>
                <a:latin typeface="KoPubWorld바탕체 Bold"/>
                <a:ea typeface="KoPubWorld바탕체 Bold"/>
                <a:cs typeface="KoPubWorld바탕체 Bold"/>
              </a:rPr>
              <a:t>남규 이메일</a:t>
            </a:r>
            <a:endParaRPr kumimoji="0" lang="ko-KR" altLang="en-US" sz="1800" b="0" i="0" u="none" strike="noStrike" kern="100" cap="none" spc="-80" normalizeH="0" baseline="0" dirty="0">
              <a:solidFill>
                <a:srgbClr val="0D0D0D"/>
              </a:solidFill>
              <a:latin typeface="KoPubWorld바탕체 Bold"/>
              <a:ea typeface="KoPubWorld바탕체 Bold"/>
              <a:cs typeface="KoPubWorld바탕체 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61755" y="4716125"/>
            <a:ext cx="2998618" cy="731406"/>
          </a:xfrm>
          <a:prstGeom prst="rect">
            <a:avLst/>
          </a:prstGeom>
        </p:spPr>
      </p:pic>
      <p:sp>
        <p:nvSpPr>
          <p:cNvPr id="7" name="TextBox 23"/>
          <p:cNvSpPr txBox="1"/>
          <p:nvPr/>
        </p:nvSpPr>
        <p:spPr>
          <a:xfrm>
            <a:off x="0" y="-1017024"/>
            <a:ext cx="10500360" cy="834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0" i="0" u="none" strike="noStrike" kern="1200" cap="none" spc="0" normalizeH="0" baseline="0" dirty="0">
                <a:solidFill>
                  <a:srgbClr val="404040"/>
                </a:solidFill>
                <a:highlight>
                  <a:srgbClr val="FFFF00"/>
                </a:highlight>
                <a:latin typeface="KoPubWorld돋움체 Light"/>
                <a:ea typeface="KoPubWorld돋움체 Light"/>
              </a:rPr>
              <a:t>※ 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404040"/>
                </a:solidFill>
                <a:highlight>
                  <a:srgbClr val="FFFF00"/>
                </a:highlight>
                <a:latin typeface="KoPubWorld돋움체 Light"/>
                <a:ea typeface="KoPubWorld돋움체 Light"/>
              </a:rPr>
              <a:t>디자인 변경이  안되는 부분은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404040"/>
                </a:solidFill>
                <a:highlight>
                  <a:srgbClr val="FFFF00"/>
                </a:highlight>
                <a:latin typeface="KoPubWorld돋움체 Light"/>
                <a:ea typeface="KoPubWorld돋움체 Light"/>
              </a:rPr>
              <a:t>[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404040"/>
                </a:solidFill>
                <a:highlight>
                  <a:srgbClr val="FFFF00"/>
                </a:highlight>
                <a:latin typeface="KoPubWorld돋움체 Light"/>
                <a:ea typeface="KoPubWorld돋움체 Light"/>
              </a:rPr>
              <a:t>보기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404040"/>
                </a:solidFill>
                <a:highlight>
                  <a:srgbClr val="FFFF00"/>
                </a:highlight>
                <a:latin typeface="KoPubWorld돋움체 Light"/>
                <a:ea typeface="KoPubWorld돋움체 Light"/>
              </a:rPr>
              <a:t>]-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404040"/>
                </a:solidFill>
                <a:highlight>
                  <a:srgbClr val="FFFF00"/>
                </a:highlight>
                <a:latin typeface="KoPubWorld돋움체 Light"/>
                <a:ea typeface="KoPubWorld돋움체 Light"/>
              </a:rPr>
              <a:t> 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404040"/>
                </a:solidFill>
                <a:highlight>
                  <a:srgbClr val="FFFF00"/>
                </a:highlight>
                <a:latin typeface="KoPubWorld돋움체 Light"/>
                <a:ea typeface="KoPubWorld돋움체 Light"/>
              </a:rPr>
              <a:t>[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404040"/>
                </a:solidFill>
                <a:highlight>
                  <a:srgbClr val="FFFF00"/>
                </a:highlight>
                <a:latin typeface="KoPubWorld돋움체 Light"/>
                <a:ea typeface="KoPubWorld돋움체 Light"/>
              </a:rPr>
              <a:t>슬라이드 마스터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404040"/>
                </a:solidFill>
                <a:highlight>
                  <a:srgbClr val="FFFF00"/>
                </a:highlight>
                <a:latin typeface="KoPubWorld돋움체 Light"/>
                <a:ea typeface="KoPubWorld돋움체 Light"/>
              </a:rPr>
              <a:t>]</a:t>
            </a:r>
            <a:r>
              <a:rPr kumimoji="0" lang="ko-KR" altLang="en-US" sz="1600" b="0" i="0" u="none" strike="noStrike" kern="1200" cap="none" spc="0" normalizeH="0" baseline="0" dirty="0">
                <a:solidFill>
                  <a:srgbClr val="404040"/>
                </a:solidFill>
                <a:highlight>
                  <a:srgbClr val="FFFF00"/>
                </a:highlight>
                <a:latin typeface="KoPubWorld돋움체 Light"/>
                <a:ea typeface="KoPubWorld돋움체 Light"/>
              </a:rPr>
              <a:t>에 들어가면 편집 가능합니다</a:t>
            </a:r>
            <a:r>
              <a:rPr kumimoji="0" lang="en-US" altLang="ko-KR" sz="1600" b="0" i="0" u="none" strike="noStrike" kern="1200" cap="none" spc="0" normalizeH="0" baseline="0" dirty="0">
                <a:solidFill>
                  <a:srgbClr val="404040"/>
                </a:solidFill>
                <a:highlight>
                  <a:srgbClr val="FFFF00"/>
                </a:highlight>
                <a:latin typeface="KoPubWorld돋움체 Light"/>
                <a:ea typeface="KoPubWorld돋움체 Light"/>
              </a:rPr>
              <a:t>.</a:t>
            </a: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600" b="0" i="0" u="none" strike="noStrike" kern="1200" cap="none" spc="0" normalizeH="0" baseline="0" dirty="0">
              <a:solidFill>
                <a:srgbClr val="404040"/>
              </a:solidFill>
              <a:highlight>
                <a:srgbClr val="FFFF00"/>
              </a:highlight>
              <a:latin typeface="KoPubWorld돋움체 Light"/>
              <a:ea typeface="KoPubWorld돋움체 Light"/>
            </a:endParaRPr>
          </a:p>
        </p:txBody>
      </p:sp>
      <p:pic>
        <p:nvPicPr>
          <p:cNvPr id="9220" name="Picture 4" descr="영주 CI &lt; 영주의 상징 &lt; 영주소개 &lt; 영주시청">
            <a:extLst>
              <a:ext uri="{FF2B5EF4-FFF2-40B4-BE49-F238E27FC236}">
                <a16:creationId xmlns:a16="http://schemas.microsoft.com/office/drawing/2014/main" id="{4985F4A4-A8B2-6797-FEBD-3027DB3BE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645" y="4651100"/>
            <a:ext cx="2657475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십자형 1">
            <a:extLst>
              <a:ext uri="{FF2B5EF4-FFF2-40B4-BE49-F238E27FC236}">
                <a16:creationId xmlns:a16="http://schemas.microsoft.com/office/drawing/2014/main" id="{141FE0D2-88C5-81B6-0703-789AFC68A943}"/>
              </a:ext>
            </a:extLst>
          </p:cNvPr>
          <p:cNvSpPr/>
          <p:nvPr/>
        </p:nvSpPr>
        <p:spPr>
          <a:xfrm rot="2725976">
            <a:off x="7860477" y="4789108"/>
            <a:ext cx="665574" cy="660655"/>
          </a:xfrm>
          <a:prstGeom prst="plus">
            <a:avLst>
              <a:gd name="adj" fmla="val 4486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</p:spTree>
    <p:extLst>
      <p:ext uri="{BB962C8B-B14F-4D97-AF65-F5344CB8AC3E}">
        <p14:creationId xmlns:p14="http://schemas.microsoft.com/office/powerpoint/2010/main" val="165942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F1719A7-D6C9-AF2A-41DB-A6607AF78B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247017"/>
            <a:ext cx="3375379" cy="624423"/>
          </a:xfrm>
        </p:spPr>
        <p:txBody>
          <a:bodyPr/>
          <a:lstStyle/>
          <a:p>
            <a:pPr>
              <a:defRPr/>
            </a:pPr>
            <a:r>
              <a:rPr lang="en-US" altLang="ko-KR" sz="2800" b="1" dirty="0"/>
              <a:t>2. 1</a:t>
            </a:r>
            <a:r>
              <a:rPr lang="ko-KR" altLang="en-US" sz="2800" b="1" dirty="0"/>
              <a:t> 분석 활용 데이터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3B6777-1C3C-051A-7D56-4A9F8ECD3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35" y="3331490"/>
            <a:ext cx="3798664" cy="29503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949B58-45C1-EADE-BEA7-814701AB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219" y="3331490"/>
            <a:ext cx="3074232" cy="29503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CA02CC-B007-DD84-9161-79ECD19E2CAD}"/>
              </a:ext>
            </a:extLst>
          </p:cNvPr>
          <p:cNvSpPr txBox="1"/>
          <p:nvPr/>
        </p:nvSpPr>
        <p:spPr>
          <a:xfrm>
            <a:off x="822555" y="871440"/>
            <a:ext cx="2606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>
              <a:buFont typeface="Arial"/>
              <a:buChar char="•"/>
              <a:defRPr/>
            </a:pPr>
            <a:r>
              <a:rPr lang="ko-KR" altLang="en-US" sz="2000" dirty="0" err="1">
                <a:latin typeface="KoPubWorld돋움체 Medium"/>
                <a:ea typeface="KoPubWorld돋움체 Medium"/>
                <a:cs typeface="KoPubWorld돋움체 Medium"/>
              </a:rPr>
              <a:t>결측치</a:t>
            </a: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 처리 </a:t>
            </a:r>
            <a:r>
              <a:rPr lang="en-US" altLang="ko-KR" sz="2000" dirty="0">
                <a:latin typeface="KoPubWorld돋움체 Medium"/>
                <a:ea typeface="KoPubWorld돋움체 Medium"/>
                <a:cs typeface="KoPubWorld돋움체 Medium"/>
              </a:rPr>
              <a:t>(ASOS)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8D7A47-54AD-AF25-7B34-C484019E826B}"/>
              </a:ext>
            </a:extLst>
          </p:cNvPr>
          <p:cNvGrpSpPr/>
          <p:nvPr/>
        </p:nvGrpSpPr>
        <p:grpSpPr>
          <a:xfrm>
            <a:off x="519035" y="1281888"/>
            <a:ext cx="6984416" cy="1969770"/>
            <a:chOff x="519035" y="1748433"/>
            <a:chExt cx="6984416" cy="19697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1C363B-D35C-AC1D-821C-DE890A1461F7}"/>
                </a:ext>
              </a:extLst>
            </p:cNvPr>
            <p:cNvSpPr txBox="1"/>
            <p:nvPr/>
          </p:nvSpPr>
          <p:spPr>
            <a:xfrm>
              <a:off x="519035" y="2086987"/>
              <a:ext cx="6984416" cy="16312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 algn="l">
                <a:buFontTx/>
                <a:buChar char="-"/>
              </a:pPr>
              <a:r>
                <a:rPr lang="en-US" altLang="ko-KR" sz="2000" dirty="0">
                  <a:latin typeface="KoPubWorld돋움체 Medium"/>
                  <a:ea typeface="KoPubWorld돋움체 Medium"/>
                  <a:cs typeface="KoPubWorld돋움체 Medium"/>
                </a:rPr>
                <a:t>ASOS</a:t>
              </a:r>
              <a:r>
                <a:rPr lang="ko-KR" altLang="en-US" sz="2000" dirty="0">
                  <a:latin typeface="KoPubWorld돋움체 Medium"/>
                  <a:ea typeface="KoPubWorld돋움체 Medium"/>
                  <a:cs typeface="KoPubWorld돋움체 Medium"/>
                </a:rPr>
                <a:t> 관측소 위치 매핑</a:t>
              </a:r>
              <a:endParaRPr lang="en-US" altLang="ko-KR" sz="2000" dirty="0">
                <a:latin typeface="KoPubWorld돋움체 Medium"/>
                <a:ea typeface="KoPubWorld돋움체 Medium"/>
                <a:cs typeface="KoPubWorld돋움체 Medium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2000" dirty="0">
                  <a:latin typeface="KoPubWorld돋움체 Medium"/>
                  <a:ea typeface="KoPubWorld돋움체 Medium"/>
                  <a:cs typeface="KoPubWorld돋움체 Medium"/>
                </a:rPr>
                <a:t>관측 범위와 읍</a:t>
              </a:r>
              <a:r>
                <a:rPr lang="en-US" altLang="ko-KR" sz="2000" dirty="0">
                  <a:latin typeface="KoPubWorld돋움체 Medium"/>
                  <a:ea typeface="KoPubWorld돋움체 Medium"/>
                  <a:cs typeface="KoPubWorld돋움체 Medium"/>
                </a:rPr>
                <a:t>,</a:t>
              </a:r>
              <a:r>
                <a:rPr lang="ko-KR" altLang="en-US" sz="2000" dirty="0">
                  <a:latin typeface="KoPubWorld돋움체 Medium"/>
                  <a:ea typeface="KoPubWorld돋움체 Medium"/>
                  <a:cs typeface="KoPubWorld돋움체 Medium"/>
                </a:rPr>
                <a:t>면</a:t>
              </a:r>
              <a:r>
                <a:rPr lang="en-US" altLang="ko-KR" sz="2000" dirty="0">
                  <a:latin typeface="KoPubWorld돋움체 Medium"/>
                  <a:ea typeface="KoPubWorld돋움체 Medium"/>
                  <a:cs typeface="KoPubWorld돋움체 Medium"/>
                </a:rPr>
                <a:t>,</a:t>
              </a:r>
              <a:r>
                <a:rPr lang="ko-KR" altLang="en-US" sz="2000" dirty="0">
                  <a:latin typeface="KoPubWorld돋움체 Medium"/>
                  <a:ea typeface="KoPubWorld돋움체 Medium"/>
                  <a:cs typeface="KoPubWorld돋움체 Medium"/>
                </a:rPr>
                <a:t>동의 지역간 경계가 애매한 경우</a:t>
              </a:r>
              <a:endParaRPr lang="en-US" altLang="ko-KR" sz="2000" dirty="0">
                <a:latin typeface="KoPubWorld돋움체 Medium"/>
                <a:ea typeface="KoPubWorld돋움체 Medium"/>
                <a:cs typeface="KoPubWorld돋움체 Medium"/>
              </a:endParaRPr>
            </a:p>
            <a:p>
              <a:r>
                <a:rPr lang="en-US" altLang="ko-KR" sz="2000" dirty="0">
                  <a:latin typeface="KoPubWorld돋움체 Medium"/>
                  <a:ea typeface="KoPubWorld돋움체 Medium"/>
                  <a:cs typeface="KoPubWorld돋움체 Medium"/>
                </a:rPr>
                <a:t>     </a:t>
              </a:r>
              <a:r>
                <a:rPr lang="ko-KR" altLang="en-US" sz="2000" dirty="0">
                  <a:latin typeface="KoPubWorld돋움체 Medium"/>
                  <a:ea typeface="KoPubWorld돋움체 Medium"/>
                  <a:cs typeface="KoPubWorld돋움체 Medium"/>
                </a:rPr>
                <a:t>위도</a:t>
              </a:r>
              <a:r>
                <a:rPr lang="en-US" altLang="ko-KR" sz="2000" dirty="0">
                  <a:latin typeface="KoPubWorld돋움체 Medium"/>
                  <a:ea typeface="KoPubWorld돋움체 Medium"/>
                  <a:cs typeface="KoPubWorld돋움체 Medium"/>
                </a:rPr>
                <a:t>, </a:t>
              </a:r>
              <a:r>
                <a:rPr lang="ko-KR" altLang="en-US" sz="2000" dirty="0">
                  <a:latin typeface="KoPubWorld돋움체 Medium"/>
                  <a:ea typeface="KoPubWorld돋움체 Medium"/>
                  <a:cs typeface="KoPubWorld돋움체 Medium"/>
                </a:rPr>
                <a:t>경도 각각 </a:t>
              </a:r>
              <a:r>
                <a:rPr lang="en-US" altLang="ko-KR" sz="2000" dirty="0">
                  <a:latin typeface="KoPubWorld돋움체 Medium"/>
                  <a:ea typeface="KoPubWorld돋움체 Medium"/>
                  <a:cs typeface="KoPubWorld돋움체 Medium"/>
                </a:rPr>
                <a:t>0.2</a:t>
              </a:r>
              <a:r>
                <a:rPr lang="ko-KR" altLang="en-US" sz="2000" dirty="0">
                  <a:latin typeface="KoPubWorld돋움체 Medium"/>
                  <a:ea typeface="KoPubWorld돋움체 Medium"/>
                  <a:cs typeface="KoPubWorld돋움체 Medium"/>
                </a:rPr>
                <a:t>도를 기준으로 나눈 격자를 기준으로 가</a:t>
              </a:r>
              <a:endParaRPr lang="en-US" altLang="ko-KR" sz="2000" dirty="0">
                <a:latin typeface="KoPubWorld돋움체 Medium"/>
                <a:ea typeface="KoPubWorld돋움체 Medium"/>
                <a:cs typeface="KoPubWorld돋움체 Medium"/>
              </a:endParaRPr>
            </a:p>
            <a:p>
              <a:r>
                <a:rPr lang="en-US" altLang="ko-KR" sz="2000" dirty="0">
                  <a:latin typeface="KoPubWorld돋움체 Medium"/>
                  <a:ea typeface="KoPubWorld돋움체 Medium"/>
                  <a:cs typeface="KoPubWorld돋움체 Medium"/>
                </a:rPr>
                <a:t>     </a:t>
              </a:r>
              <a:r>
                <a:rPr lang="ko-KR" altLang="en-US" sz="2000" dirty="0">
                  <a:latin typeface="KoPubWorld돋움체 Medium"/>
                  <a:ea typeface="KoPubWorld돋움체 Medium"/>
                  <a:cs typeface="KoPubWorld돋움체 Medium"/>
                </a:rPr>
                <a:t>장 가까운 관측소 데이터 사용</a:t>
              </a:r>
              <a:endParaRPr lang="en-US" altLang="ko-KR" sz="2000" dirty="0">
                <a:latin typeface="KoPubWorld돋움체 Medium"/>
                <a:ea typeface="KoPubWorld돋움체 Medium"/>
                <a:cs typeface="KoPubWorld돋움체 Medium"/>
              </a:endParaRPr>
            </a:p>
            <a:p>
              <a:r>
                <a:rPr lang="en-US" altLang="ko-KR" sz="2000" dirty="0">
                  <a:latin typeface="KoPubWorld돋움체 Medium"/>
                  <a:ea typeface="KoPubWorld돋움체 Medium"/>
                  <a:cs typeface="KoPubWorld돋움체 Medium"/>
                </a:rPr>
                <a:t>     </a:t>
              </a:r>
              <a:r>
                <a:rPr lang="ko-KR" altLang="en-US" sz="2000" dirty="0">
                  <a:latin typeface="KoPubWorld돋움체 Medium"/>
                  <a:ea typeface="KoPubWorld돋움체 Medium"/>
                  <a:cs typeface="KoPubWorld돋움체 Medium"/>
                </a:rPr>
                <a:t>관측소와 격자 사이 거리는 유클리드 거리 사용</a:t>
              </a:r>
              <a:endParaRPr lang="en-US" altLang="ko-KR" sz="2000" dirty="0">
                <a:latin typeface="KoPubWorld돋움체 Medium"/>
                <a:ea typeface="KoPubWorld돋움체 Medium"/>
                <a:cs typeface="KoPubWorld돋움체 Medium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E35C6B-2569-8EF0-5BC2-B6A8C9EEB5E9}"/>
                </a:ext>
              </a:extLst>
            </p:cNvPr>
            <p:cNvSpPr txBox="1"/>
            <p:nvPr/>
          </p:nvSpPr>
          <p:spPr>
            <a:xfrm>
              <a:off x="622157" y="1748433"/>
              <a:ext cx="677817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720" indent="-342720">
                <a:buFont typeface="Arial"/>
                <a:buChar char="•"/>
                <a:defRPr/>
              </a:pPr>
              <a:r>
                <a:rPr lang="en-US" altLang="ko-KR" sz="1600" b="1" dirty="0">
                  <a:latin typeface="KoPubWorld돋움체 Medium"/>
                  <a:ea typeface="KoPubWorld돋움체 Medium"/>
                  <a:cs typeface="KoPubWorld돋움체 Medium"/>
                </a:rPr>
                <a:t>ASOS </a:t>
              </a:r>
              <a:r>
                <a:rPr lang="ko-KR" altLang="en-US" sz="1600" b="1" dirty="0">
                  <a:latin typeface="KoPubWorld돋움체 Medium"/>
                  <a:ea typeface="KoPubWorld돋움체 Medium"/>
                  <a:cs typeface="KoPubWorld돋움체 Medium"/>
                </a:rPr>
                <a:t>기상 관측 데이터</a:t>
              </a:r>
              <a:endParaRPr lang="en-US" altLang="ko-KR" sz="1600" b="1" dirty="0">
                <a:latin typeface="KoPubWorld돋움체 Medium"/>
                <a:ea typeface="KoPubWorld돋움체 Medium"/>
                <a:cs typeface="KoPubWorld돋움체 Medium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144C969-EA9A-B121-47CC-593A8C0D0913}"/>
              </a:ext>
            </a:extLst>
          </p:cNvPr>
          <p:cNvSpPr txBox="1"/>
          <p:nvPr/>
        </p:nvSpPr>
        <p:spPr>
          <a:xfrm>
            <a:off x="1737329" y="6281833"/>
            <a:ext cx="136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KoPubWorld돋움체 Medium"/>
                <a:ea typeface="KoPubWorld돋움체 Medium"/>
                <a:cs typeface="KoPubWorld돋움체 Medium"/>
              </a:rPr>
              <a:t>ASOS </a:t>
            </a:r>
            <a:r>
              <a:rPr lang="ko-KR" altLang="en-US" sz="1000" dirty="0">
                <a:latin typeface="KoPubWorld돋움체 Medium"/>
                <a:ea typeface="KoPubWorld돋움체 Medium"/>
                <a:cs typeface="KoPubWorld돋움체 Medium"/>
              </a:rPr>
              <a:t>관측지점 위치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F50BBB-C954-0F30-CE30-ABD040A4C891}"/>
              </a:ext>
            </a:extLst>
          </p:cNvPr>
          <p:cNvSpPr txBox="1"/>
          <p:nvPr/>
        </p:nvSpPr>
        <p:spPr>
          <a:xfrm>
            <a:off x="5157249" y="6281833"/>
            <a:ext cx="1618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latin typeface="KoPubWorld돋움체 Medium"/>
                <a:ea typeface="KoPubWorld돋움체 Medium"/>
                <a:cs typeface="KoPubWorld돋움체 Medium"/>
              </a:rPr>
              <a:t>격자 지도</a:t>
            </a:r>
            <a:r>
              <a:rPr lang="en-US" altLang="ko-KR" sz="1000" dirty="0">
                <a:latin typeface="KoPubWorld돋움체 Medium"/>
                <a:ea typeface="KoPubWorld돋움체 Medium"/>
                <a:cs typeface="KoPubWorld돋움체 Medium"/>
              </a:rPr>
              <a:t>(</a:t>
            </a:r>
            <a:r>
              <a:rPr lang="ko-KR" altLang="en-US" sz="1000" dirty="0">
                <a:latin typeface="KoPubWorld돋움체 Medium"/>
                <a:ea typeface="KoPubWorld돋움체 Medium"/>
                <a:cs typeface="KoPubWorld돋움체 Medium"/>
              </a:rPr>
              <a:t>위도</a:t>
            </a:r>
            <a:r>
              <a:rPr lang="en-US" altLang="ko-KR" sz="1000" dirty="0"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 sz="1000" dirty="0">
                <a:latin typeface="KoPubWorld돋움체 Medium"/>
                <a:ea typeface="KoPubWorld돋움체 Medium"/>
                <a:cs typeface="KoPubWorld돋움체 Medium"/>
              </a:rPr>
              <a:t>경도 </a:t>
            </a:r>
            <a:r>
              <a:rPr lang="en-US" altLang="ko-KR" sz="1000" dirty="0">
                <a:latin typeface="KoPubWorld돋움체 Medium"/>
                <a:ea typeface="KoPubWorld돋움체 Medium"/>
                <a:cs typeface="KoPubWorld돋움체 Medium"/>
              </a:rPr>
              <a:t>0.2</a:t>
            </a:r>
            <a:r>
              <a:rPr lang="ko-KR" altLang="en-US" sz="1000" dirty="0">
                <a:latin typeface="KoPubWorld돋움체 Medium"/>
                <a:ea typeface="KoPubWorld돋움체 Medium"/>
                <a:cs typeface="KoPubWorld돋움체 Medium"/>
              </a:rPr>
              <a:t>도</a:t>
            </a:r>
            <a:r>
              <a:rPr lang="en-US" altLang="ko-KR" sz="1000" dirty="0">
                <a:latin typeface="KoPubWorld돋움체 Medium"/>
                <a:ea typeface="KoPubWorld돋움체 Medium"/>
                <a:cs typeface="KoPubWorld돋움체 Medium"/>
              </a:rPr>
              <a:t>)</a:t>
            </a:r>
            <a:endParaRPr lang="ko-KR" altLang="en-US" sz="10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C0AFE1-787E-2CB9-30FA-5BF52F028479}"/>
              </a:ext>
            </a:extLst>
          </p:cNvPr>
          <p:cNvSpPr txBox="1"/>
          <p:nvPr/>
        </p:nvSpPr>
        <p:spPr>
          <a:xfrm>
            <a:off x="7614971" y="4958394"/>
            <a:ext cx="4234129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강수량 </a:t>
            </a:r>
            <a:r>
              <a:rPr lang="ko-KR" altLang="en-US" sz="2000" dirty="0" err="1">
                <a:latin typeface="KoPubWorld돋움체 Medium"/>
                <a:ea typeface="KoPubWorld돋움체 Medium"/>
                <a:cs typeface="KoPubWorld돋움체 Medium"/>
              </a:rPr>
              <a:t>결측값</a:t>
            </a:r>
            <a:r>
              <a:rPr lang="en-US" altLang="ko-KR" sz="2000" dirty="0">
                <a:latin typeface="KoPubWorld돋움체 Medium"/>
                <a:ea typeface="KoPubWorld돋움체 Medium"/>
                <a:cs typeface="KoPubWorld돋움체 Medium"/>
              </a:rPr>
              <a:t>(</a:t>
            </a:r>
            <a:r>
              <a:rPr lang="en-US" altLang="ko-KR" sz="2000" dirty="0" err="1">
                <a:latin typeface="KoPubWorld돋움체 Medium"/>
                <a:ea typeface="KoPubWorld돋움체 Medium"/>
                <a:cs typeface="KoPubWorld돋움체 Medium"/>
              </a:rPr>
              <a:t>NaN</a:t>
            </a:r>
            <a:r>
              <a:rPr lang="en-US" altLang="ko-KR" sz="2000" dirty="0">
                <a:latin typeface="KoPubWorld돋움체 Medium"/>
                <a:ea typeface="KoPubWorld돋움체 Medium"/>
                <a:cs typeface="KoPubWorld돋움체 Medium"/>
              </a:rPr>
              <a:t>)</a:t>
            </a: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는 </a:t>
            </a:r>
            <a:r>
              <a:rPr lang="en-US" altLang="ko-KR" sz="2000" dirty="0">
                <a:latin typeface="KoPubWorld돋움체 Medium"/>
                <a:ea typeface="KoPubWorld돋움체 Medium"/>
                <a:cs typeface="KoPubWorld돋움체 Medium"/>
              </a:rPr>
              <a:t>0</a:t>
            </a: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으로 처리</a:t>
            </a:r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342900" indent="-342900" algn="l">
              <a:buFontTx/>
              <a:buChar char="-"/>
            </a:pPr>
            <a:r>
              <a:rPr lang="en-US" altLang="ko-KR" sz="2000" dirty="0">
                <a:latin typeface="KoPubWorld돋움체 Medium"/>
                <a:ea typeface="KoPubWorld돋움체 Medium"/>
                <a:cs typeface="KoPubWorld돋움체 Medium"/>
              </a:rPr>
              <a:t>AWS </a:t>
            </a: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기상데이터도 고려해 보았으나 관측지점 위치 차이로 인해 삭제 </a:t>
            </a:r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8863268-1695-1C2F-6539-6009C79E5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4344" y="149190"/>
            <a:ext cx="3375379" cy="22447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2DD7CC1-FFDF-2EFB-1D81-E511ED413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4344" y="2561942"/>
            <a:ext cx="3375379" cy="2244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FAC708-DEAC-A810-5252-7711456FFB73}"/>
              </a:ext>
            </a:extLst>
          </p:cNvPr>
          <p:cNvSpPr txBox="1"/>
          <p:nvPr/>
        </p:nvSpPr>
        <p:spPr>
          <a:xfrm>
            <a:off x="9050995" y="2346665"/>
            <a:ext cx="136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KoPubWorld돋움체 Medium"/>
                <a:ea typeface="KoPubWorld돋움체 Medium"/>
                <a:cs typeface="KoPubWorld돋움체 Medium"/>
              </a:rPr>
              <a:t>결측값</a:t>
            </a:r>
            <a:r>
              <a:rPr lang="ko-KR" altLang="en-US" sz="1000" dirty="0">
                <a:latin typeface="KoPubWorld돋움체 Medium"/>
                <a:ea typeface="KoPubWorld돋움체 Medium"/>
                <a:cs typeface="KoPubWorld돋움체 Medium"/>
              </a:rPr>
              <a:t> 처리 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72603F-793C-21AE-D090-33287E7DEFD9}"/>
              </a:ext>
            </a:extLst>
          </p:cNvPr>
          <p:cNvSpPr txBox="1"/>
          <p:nvPr/>
        </p:nvSpPr>
        <p:spPr>
          <a:xfrm>
            <a:off x="9050995" y="4765861"/>
            <a:ext cx="136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>
                <a:latin typeface="KoPubWorld돋움체 Medium"/>
                <a:ea typeface="KoPubWorld돋움체 Medium"/>
                <a:cs typeface="KoPubWorld돋움체 Medium"/>
              </a:rPr>
              <a:t>결측값</a:t>
            </a:r>
            <a:r>
              <a:rPr lang="ko-KR" altLang="en-US" sz="1000" dirty="0">
                <a:latin typeface="KoPubWorld돋움체 Medium"/>
                <a:ea typeface="KoPubWorld돋움체 Medium"/>
                <a:cs typeface="KoPubWorld돋움체 Medium"/>
              </a:rPr>
              <a:t> 처리 후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432E3E8-00D5-A5F4-9C10-C9D05832D6A0}"/>
              </a:ext>
            </a:extLst>
          </p:cNvPr>
          <p:cNvGrpSpPr/>
          <p:nvPr/>
        </p:nvGrpSpPr>
        <p:grpSpPr>
          <a:xfrm>
            <a:off x="3888803" y="4661881"/>
            <a:ext cx="741123" cy="546413"/>
            <a:chOff x="3972332" y="4535795"/>
            <a:chExt cx="741123" cy="546413"/>
          </a:xfrm>
        </p:grpSpPr>
        <p:sp>
          <p:nvSpPr>
            <p:cNvPr id="25" name="화살표: 갈매기형 수장 24">
              <a:extLst>
                <a:ext uri="{FF2B5EF4-FFF2-40B4-BE49-F238E27FC236}">
                  <a16:creationId xmlns:a16="http://schemas.microsoft.com/office/drawing/2014/main" id="{C7CC9A0D-3D00-1E6F-F82F-531638498281}"/>
                </a:ext>
              </a:extLst>
            </p:cNvPr>
            <p:cNvSpPr/>
            <p:nvPr/>
          </p:nvSpPr>
          <p:spPr>
            <a:xfrm>
              <a:off x="4219373" y="4540475"/>
              <a:ext cx="494082" cy="541733"/>
            </a:xfrm>
            <a:prstGeom prst="chevron">
              <a:avLst>
                <a:gd name="adj" fmla="val 7313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kopub"/>
              </a:endParaRPr>
            </a:p>
          </p:txBody>
        </p:sp>
        <p:sp>
          <p:nvSpPr>
            <p:cNvPr id="26" name="화살표: 갈매기형 수장 25">
              <a:extLst>
                <a:ext uri="{FF2B5EF4-FFF2-40B4-BE49-F238E27FC236}">
                  <a16:creationId xmlns:a16="http://schemas.microsoft.com/office/drawing/2014/main" id="{4C985F34-4575-00A2-AA05-2BE16F97FD39}"/>
                </a:ext>
              </a:extLst>
            </p:cNvPr>
            <p:cNvSpPr/>
            <p:nvPr/>
          </p:nvSpPr>
          <p:spPr>
            <a:xfrm>
              <a:off x="3972332" y="4535795"/>
              <a:ext cx="494082" cy="541733"/>
            </a:xfrm>
            <a:prstGeom prst="chevron">
              <a:avLst>
                <a:gd name="adj" fmla="val 7313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kopub"/>
              </a:endParaRPr>
            </a:p>
          </p:txBody>
        </p:sp>
      </p:grpSp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37C0E75D-9F51-8F4B-2363-20C9E9062BBF}"/>
              </a:ext>
            </a:extLst>
          </p:cNvPr>
          <p:cNvSpPr/>
          <p:nvPr/>
        </p:nvSpPr>
        <p:spPr>
          <a:xfrm>
            <a:off x="3102459" y="5664859"/>
            <a:ext cx="1817568" cy="769164"/>
          </a:xfrm>
          <a:prstGeom prst="wedgeRectCallout">
            <a:avLst>
              <a:gd name="adj1" fmla="val 21616"/>
              <a:gd name="adj2" fmla="val -66421"/>
            </a:avLst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sz="1000" dirty="0">
              <a:latin typeface="KoPubWorld돋움체 Medium"/>
            </a:endParaRPr>
          </a:p>
          <a:p>
            <a:pPr algn="just"/>
            <a:r>
              <a:rPr lang="ko-KR" altLang="en-US" sz="1000" dirty="0">
                <a:latin typeface="KoPubWorld돋움체 Medium"/>
              </a:rPr>
              <a:t>격자로 나누어 가장 가까운 곳의 관측소 격자 색깔로 색을 칠해 같은 기상으로  판단</a:t>
            </a:r>
          </a:p>
          <a:p>
            <a:pPr algn="ctr"/>
            <a:endParaRPr lang="en-US" altLang="ko-KR" sz="10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5CC625-031C-6F96-52B9-271743C002E8}"/>
              </a:ext>
            </a:extLst>
          </p:cNvPr>
          <p:cNvSpPr txBox="1"/>
          <p:nvPr/>
        </p:nvSpPr>
        <p:spPr>
          <a:xfrm>
            <a:off x="3888803" y="482146"/>
            <a:ext cx="3614648" cy="10618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050" b="1" dirty="0" err="1">
                <a:latin typeface="KoPubWorld돋움체 Medium"/>
                <a:ea typeface="KoPubWorld돋움체 Medium"/>
                <a:cs typeface="KoPubWorld돋움체 Medium"/>
              </a:rPr>
              <a:t>결측치</a:t>
            </a:r>
            <a:r>
              <a:rPr lang="ko-KR" altLang="en-US" sz="1050" b="1" dirty="0">
                <a:latin typeface="KoPubWorld돋움체 Medium"/>
                <a:ea typeface="KoPubWorld돋움체 Medium"/>
                <a:cs typeface="KoPubWorld돋움체 Medium"/>
              </a:rPr>
              <a:t> 처리를 하는 이유</a:t>
            </a:r>
            <a:endParaRPr lang="en-US" altLang="ko-KR" sz="1050" b="1" dirty="0">
              <a:latin typeface="KoPubWorld돋움체 Medium"/>
              <a:ea typeface="KoPubWorld돋움체 Medium"/>
              <a:cs typeface="KoPubWorld돋움체 Medium"/>
            </a:endParaRPr>
          </a:p>
          <a:p>
            <a:pPr algn="l"/>
            <a:endParaRPr lang="en-US" altLang="ko-KR" sz="1050" b="1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1050" dirty="0" err="1">
                <a:latin typeface="KoPubWorld돋움체 Medium"/>
                <a:ea typeface="KoPubWorld돋움체 Medium"/>
                <a:cs typeface="KoPubWorld돋움체 Medium"/>
              </a:rPr>
              <a:t>결측치란</a:t>
            </a:r>
            <a:r>
              <a:rPr lang="ko-KR" altLang="en-US" sz="1050" dirty="0">
                <a:latin typeface="KoPubWorld돋움체 Medium"/>
                <a:ea typeface="KoPubWorld돋움체 Medium"/>
                <a:cs typeface="KoPubWorld돋움체 Medium"/>
              </a:rPr>
              <a:t> 말 그대로 데이터가 들어있지 않다는 것을 의미</a:t>
            </a:r>
            <a:endParaRPr lang="en-US" altLang="ko-KR" sz="105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1050" dirty="0">
                <a:latin typeface="KoPubWorld돋움체 Medium"/>
                <a:ea typeface="KoPubWorld돋움체 Medium"/>
                <a:cs typeface="KoPubWorld돋움체 Medium"/>
              </a:rPr>
              <a:t>해당 </a:t>
            </a:r>
            <a:r>
              <a:rPr lang="ko-KR" altLang="en-US" sz="1050" dirty="0" err="1">
                <a:latin typeface="KoPubWorld돋움체 Medium"/>
                <a:ea typeface="KoPubWorld돋움체 Medium"/>
                <a:cs typeface="KoPubWorld돋움체 Medium"/>
              </a:rPr>
              <a:t>결측치를</a:t>
            </a:r>
            <a:r>
              <a:rPr lang="ko-KR" altLang="en-US" sz="1050" dirty="0">
                <a:latin typeface="KoPubWorld돋움체 Medium"/>
                <a:ea typeface="KoPubWorld돋움체 Medium"/>
                <a:cs typeface="KoPubWorld돋움체 Medium"/>
              </a:rPr>
              <a:t> 가지고 학습을 할 경우 제대로 학습이 이루어 지지  않음</a:t>
            </a:r>
            <a:endParaRPr lang="en-US" altLang="ko-KR" sz="105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6289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A99547D-BB47-5305-6A32-C7E2F3E28237}"/>
              </a:ext>
            </a:extLst>
          </p:cNvPr>
          <p:cNvSpPr txBox="1"/>
          <p:nvPr/>
        </p:nvSpPr>
        <p:spPr>
          <a:xfrm>
            <a:off x="793980" y="871440"/>
            <a:ext cx="6778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>
              <a:buFont typeface="Arial"/>
              <a:buChar char="•"/>
              <a:defRPr/>
            </a:pP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데이터 압축</a:t>
            </a:r>
            <a:r>
              <a:rPr lang="en-US" altLang="ko-KR" sz="2000" dirty="0">
                <a:latin typeface="KoPubWorld돋움체 Medium"/>
                <a:ea typeface="KoPubWorld돋움체 Medium"/>
                <a:cs typeface="KoPubWorld돋움체 Medium"/>
              </a:rPr>
              <a:t>(ASOS)</a:t>
            </a: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 </a:t>
            </a:r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4FD7E8AF-9CF1-55CF-28CE-DC43BFE0E9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247017"/>
            <a:ext cx="5576964" cy="624423"/>
          </a:xfrm>
        </p:spPr>
        <p:txBody>
          <a:bodyPr/>
          <a:lstStyle/>
          <a:p>
            <a:pPr>
              <a:defRPr/>
            </a:pPr>
            <a:r>
              <a:rPr lang="en-US" altLang="ko-KR" sz="2800" b="1" dirty="0"/>
              <a:t>2. 1 </a:t>
            </a:r>
            <a:r>
              <a:rPr lang="ko-KR" altLang="en-US" sz="2800" b="1" dirty="0"/>
              <a:t>분석 활용 데이터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A66A46-B073-0E61-6803-FE12D061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35" y="1367856"/>
            <a:ext cx="3918994" cy="21331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3E3EC1-0E81-D48B-29AB-3F92D8ABC123}"/>
              </a:ext>
            </a:extLst>
          </p:cNvPr>
          <p:cNvSpPr txBox="1"/>
          <p:nvPr/>
        </p:nvSpPr>
        <p:spPr>
          <a:xfrm>
            <a:off x="4686300" y="1367856"/>
            <a:ext cx="6986665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해당 그래프를 통해 산사태는 주로 </a:t>
            </a:r>
            <a:r>
              <a:rPr lang="en-US" altLang="ko-KR" sz="2400" dirty="0">
                <a:latin typeface="KoPubWorld돋움체 Medium"/>
                <a:ea typeface="KoPubWorld돋움체 Medium"/>
                <a:cs typeface="KoPubWorld돋움체 Medium"/>
              </a:rPr>
              <a:t>5~9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월 사이에 많이 일어나는 것을 확인</a:t>
            </a:r>
            <a:endParaRPr lang="en-US" altLang="ko-KR" sz="2400" dirty="0">
              <a:latin typeface="KoPubWorld돋움체 Medium"/>
              <a:ea typeface="KoPubWorld돋움체 Medium"/>
              <a:cs typeface="KoPubWorld돋움체 Medium"/>
            </a:endParaRPr>
          </a:p>
          <a:p>
            <a:pPr algn="l"/>
            <a:endParaRPr lang="en-US" altLang="ko-KR" sz="2400" dirty="0">
              <a:latin typeface="KoPubWorld돋움체 Medium"/>
              <a:ea typeface="KoPubWorld돋움체 Medium"/>
              <a:cs typeface="KoPubWorld돋움체 Medium"/>
            </a:endParaRPr>
          </a:p>
          <a:p>
            <a:pPr algn="l"/>
            <a:r>
              <a:rPr lang="en-US" altLang="ko-KR" sz="2400" dirty="0">
                <a:latin typeface="KoPubWorld돋움체 Medium"/>
                <a:ea typeface="KoPubWorld돋움체 Medium"/>
                <a:cs typeface="KoPubWorld돋움체 Medium"/>
              </a:rPr>
              <a:t>&gt;&gt; 5 ~ 9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월간의 기상데이터만 사용 </a:t>
            </a:r>
            <a:endParaRPr lang="en-US" altLang="ko-KR" sz="24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32DA08-1821-F89B-2707-DBB1E8F25282}"/>
              </a:ext>
            </a:extLst>
          </p:cNvPr>
          <p:cNvSpPr txBox="1"/>
          <p:nvPr/>
        </p:nvSpPr>
        <p:spPr>
          <a:xfrm>
            <a:off x="1487932" y="3474213"/>
            <a:ext cx="19811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>
                <a:latin typeface="KoPubWorld돋움체 Medium"/>
                <a:ea typeface="KoPubWorld돋움체 Medium"/>
                <a:cs typeface="KoPubWorld돋움체 Medium"/>
              </a:rPr>
              <a:t>산사태 발생 빈도수 월별 그래프</a:t>
            </a:r>
            <a:endParaRPr lang="ko-KR" altLang="en-US" sz="10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900F58-68ED-2E99-41EF-A11E88987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226"/>
          <a:stretch/>
        </p:blipFill>
        <p:spPr>
          <a:xfrm>
            <a:off x="5235928" y="3132870"/>
            <a:ext cx="1981199" cy="32763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EA830A-01B3-EC2D-3365-06993613B387}"/>
              </a:ext>
            </a:extLst>
          </p:cNvPr>
          <p:cNvSpPr txBox="1"/>
          <p:nvPr/>
        </p:nvSpPr>
        <p:spPr>
          <a:xfrm>
            <a:off x="433410" y="5384443"/>
            <a:ext cx="4163690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기존 </a:t>
            </a:r>
            <a:r>
              <a:rPr lang="en-US" altLang="ko-KR" sz="2000" dirty="0">
                <a:latin typeface="KoPubWorld돋움체 Medium"/>
                <a:ea typeface="KoPubWorld돋움체 Medium"/>
                <a:cs typeface="KoPubWorld돋움체 Medium"/>
              </a:rPr>
              <a:t>ASOS </a:t>
            </a: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기상데이터는 </a:t>
            </a:r>
            <a:r>
              <a:rPr lang="en-US" altLang="ko-KR" sz="2000" dirty="0">
                <a:latin typeface="KoPubWorld돋움체 Medium"/>
                <a:ea typeface="KoPubWorld돋움체 Medium"/>
                <a:cs typeface="KoPubWorld돋움체 Medium"/>
              </a:rPr>
              <a:t>176,166</a:t>
            </a: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행을 가지고 있음</a:t>
            </a:r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  <a:p>
            <a:pPr algn="l"/>
            <a:r>
              <a:rPr lang="en-US" altLang="ko-KR" sz="2000" dirty="0">
                <a:latin typeface="KoPubWorld돋움체 Medium"/>
                <a:ea typeface="KoPubWorld돋움체 Medium"/>
                <a:cs typeface="KoPubWorld돋움체 Medium"/>
              </a:rPr>
              <a:t>-&gt; </a:t>
            </a: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 sz="2000" dirty="0">
                <a:latin typeface="KoPubWorld돋움체 Medium"/>
                <a:ea typeface="KoPubWorld돋움체 Medium"/>
                <a:cs typeface="KoPubWorld돋움체 Medium"/>
              </a:rPr>
              <a:t>73,044</a:t>
            </a: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행으로 압축</a:t>
            </a:r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7" name="왼쪽 대괄호 26">
            <a:extLst>
              <a:ext uri="{FF2B5EF4-FFF2-40B4-BE49-F238E27FC236}">
                <a16:creationId xmlns:a16="http://schemas.microsoft.com/office/drawing/2014/main" id="{E4C40EF0-0556-C9A0-4E33-2964DB0BCD41}"/>
              </a:ext>
            </a:extLst>
          </p:cNvPr>
          <p:cNvSpPr/>
          <p:nvPr/>
        </p:nvSpPr>
        <p:spPr>
          <a:xfrm>
            <a:off x="4771263" y="3132870"/>
            <a:ext cx="378630" cy="3261128"/>
          </a:xfrm>
          <a:prstGeom prst="leftBracket">
            <a:avLst>
              <a:gd name="adj" fmla="val 10879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36" name="왼쪽 대괄호 35">
            <a:extLst>
              <a:ext uri="{FF2B5EF4-FFF2-40B4-BE49-F238E27FC236}">
                <a16:creationId xmlns:a16="http://schemas.microsoft.com/office/drawing/2014/main" id="{D62E97AE-4C1F-6CCE-ED8B-225C81D8F5B9}"/>
              </a:ext>
            </a:extLst>
          </p:cNvPr>
          <p:cNvSpPr/>
          <p:nvPr/>
        </p:nvSpPr>
        <p:spPr>
          <a:xfrm>
            <a:off x="9145364" y="3117663"/>
            <a:ext cx="378630" cy="3261128"/>
          </a:xfrm>
          <a:prstGeom prst="leftBracket">
            <a:avLst>
              <a:gd name="adj" fmla="val 108790"/>
            </a:avLst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4FF852B-75C6-9986-77BD-3B9E930126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47234" b="-25281"/>
          <a:stretch/>
        </p:blipFill>
        <p:spPr>
          <a:xfrm>
            <a:off x="2684855" y="5092945"/>
            <a:ext cx="1790201" cy="31739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8642BFC-489F-1BCD-52F7-BDDFDDD84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2715" y="5092945"/>
            <a:ext cx="1647447" cy="228982"/>
          </a:xfrm>
          <a:prstGeom prst="rect">
            <a:avLst/>
          </a:prstGeom>
        </p:spPr>
      </p:pic>
      <p:sp>
        <p:nvSpPr>
          <p:cNvPr id="46" name="화살표: 굽음 45">
            <a:extLst>
              <a:ext uri="{FF2B5EF4-FFF2-40B4-BE49-F238E27FC236}">
                <a16:creationId xmlns:a16="http://schemas.microsoft.com/office/drawing/2014/main" id="{4EAA7E5E-6054-7774-93F7-942D2D1159BB}"/>
              </a:ext>
            </a:extLst>
          </p:cNvPr>
          <p:cNvSpPr/>
          <p:nvPr/>
        </p:nvSpPr>
        <p:spPr>
          <a:xfrm rot="16200000" flipH="1">
            <a:off x="7785397" y="3956357"/>
            <a:ext cx="1079148" cy="1007404"/>
          </a:xfrm>
          <a:prstGeom prst="ben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"/>
            </a:endParaRPr>
          </a:p>
        </p:txBody>
      </p:sp>
      <p:sp>
        <p:nvSpPr>
          <p:cNvPr id="47" name="화살표: 굽음 46">
            <a:extLst>
              <a:ext uri="{FF2B5EF4-FFF2-40B4-BE49-F238E27FC236}">
                <a16:creationId xmlns:a16="http://schemas.microsoft.com/office/drawing/2014/main" id="{E87B667E-F28B-FEFC-CA8C-74CD375CCF8C}"/>
              </a:ext>
            </a:extLst>
          </p:cNvPr>
          <p:cNvSpPr/>
          <p:nvPr/>
        </p:nvSpPr>
        <p:spPr>
          <a:xfrm rot="16200000" flipH="1">
            <a:off x="3267571" y="3939029"/>
            <a:ext cx="1079148" cy="1007404"/>
          </a:xfrm>
          <a:prstGeom prst="ben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kopub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CF0F8E62-36F9-B94E-5877-3D10D8B820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9196" y="3117663"/>
            <a:ext cx="1975561" cy="3291544"/>
          </a:xfrm>
          <a:prstGeom prst="rect">
            <a:avLst/>
          </a:prstGeom>
        </p:spPr>
      </p:pic>
      <p:sp>
        <p:nvSpPr>
          <p:cNvPr id="50" name="별: 꼭짓점 16개 49">
            <a:extLst>
              <a:ext uri="{FF2B5EF4-FFF2-40B4-BE49-F238E27FC236}">
                <a16:creationId xmlns:a16="http://schemas.microsoft.com/office/drawing/2014/main" id="{0ABB3001-FC27-8175-E786-DCCAE0AAF43D}"/>
              </a:ext>
            </a:extLst>
          </p:cNvPr>
          <p:cNvSpPr/>
          <p:nvPr/>
        </p:nvSpPr>
        <p:spPr>
          <a:xfrm>
            <a:off x="77549" y="3897430"/>
            <a:ext cx="3225894" cy="1354214"/>
          </a:xfrm>
          <a:prstGeom prst="star16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"/>
              </a:rPr>
              <a:t>데이터 압축으로 학습시간 단축</a:t>
            </a:r>
          </a:p>
        </p:txBody>
      </p:sp>
    </p:spTree>
    <p:extLst>
      <p:ext uri="{BB962C8B-B14F-4D97-AF65-F5344CB8AC3E}">
        <p14:creationId xmlns:p14="http://schemas.microsoft.com/office/powerpoint/2010/main" val="88293939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F1719A7-D6C9-AF2A-41DB-A6607AF78B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247017"/>
            <a:ext cx="5576964" cy="624423"/>
          </a:xfrm>
        </p:spPr>
        <p:txBody>
          <a:bodyPr/>
          <a:lstStyle/>
          <a:p>
            <a:pPr>
              <a:defRPr/>
            </a:pPr>
            <a:r>
              <a:rPr lang="en-US" altLang="ko-KR" sz="2800" b="1" dirty="0"/>
              <a:t>2. 1</a:t>
            </a:r>
            <a:r>
              <a:rPr lang="ko-KR" altLang="en-US" sz="2800" b="1" dirty="0"/>
              <a:t> 분석 활용 데이터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E0C4E-18F6-31D0-5700-D5C8170522F8}"/>
              </a:ext>
            </a:extLst>
          </p:cNvPr>
          <p:cNvSpPr txBox="1"/>
          <p:nvPr/>
        </p:nvSpPr>
        <p:spPr>
          <a:xfrm>
            <a:off x="822555" y="871440"/>
            <a:ext cx="6778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>
              <a:buFont typeface="Arial"/>
              <a:buChar char="•"/>
              <a:defRPr/>
            </a:pPr>
            <a:r>
              <a:rPr lang="ko-KR" altLang="en-US" sz="2000" dirty="0" err="1">
                <a:latin typeface="KoPubWorld돋움체 Medium"/>
                <a:ea typeface="KoPubWorld돋움체 Medium"/>
                <a:cs typeface="KoPubWorld돋움체 Medium"/>
              </a:rPr>
              <a:t>결측치</a:t>
            </a: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 처리 </a:t>
            </a:r>
            <a:r>
              <a:rPr lang="en-US" altLang="ko-KR" sz="2000" dirty="0">
                <a:latin typeface="KoPubWorld돋움체 Medium"/>
                <a:ea typeface="KoPubWorld돋움체 Medium"/>
                <a:cs typeface="KoPubWorld돋움체 Medium"/>
              </a:rPr>
              <a:t>(</a:t>
            </a: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토양도</a:t>
            </a:r>
            <a:r>
              <a:rPr lang="en-US" altLang="ko-KR" sz="2000" dirty="0">
                <a:latin typeface="KoPubWorld돋움체 Medium"/>
                <a:ea typeface="KoPubWorld돋움체 Medium"/>
                <a:cs typeface="KoPubWorld돋움체 Medium"/>
              </a:rPr>
              <a:t>, </a:t>
            </a: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임상도</a:t>
            </a:r>
            <a:r>
              <a:rPr lang="en-US" altLang="ko-KR" sz="2000" dirty="0">
                <a:latin typeface="KoPubWorld돋움체 Medium"/>
                <a:ea typeface="KoPubWorld돋움체 Medium"/>
                <a:cs typeface="KoPubWorld돋움체 Medium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3A206D-1EA7-3502-C714-0EFB80606309}"/>
              </a:ext>
            </a:extLst>
          </p:cNvPr>
          <p:cNvGrpSpPr/>
          <p:nvPr/>
        </p:nvGrpSpPr>
        <p:grpSpPr>
          <a:xfrm>
            <a:off x="822555" y="4277743"/>
            <a:ext cx="5058839" cy="1765745"/>
            <a:chOff x="519035" y="1748452"/>
            <a:chExt cx="6984417" cy="13514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878D80-BB65-AC13-A421-1D8879F45229}"/>
                </a:ext>
              </a:extLst>
            </p:cNvPr>
            <p:cNvSpPr txBox="1"/>
            <p:nvPr/>
          </p:nvSpPr>
          <p:spPr>
            <a:xfrm>
              <a:off x="519035" y="2086987"/>
              <a:ext cx="6984417" cy="10129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 algn="l">
                <a:buFontTx/>
                <a:buChar char="-"/>
              </a:pPr>
              <a:endParaRPr lang="en-US" altLang="ko-KR" sz="2000" dirty="0">
                <a:latin typeface="KoPubWorld돋움체 Medium"/>
                <a:ea typeface="KoPubWorld돋움체 Medium"/>
                <a:cs typeface="KoPubWorld돋움체 Medium"/>
              </a:endParaRPr>
            </a:p>
            <a:p>
              <a:pPr marL="342900" indent="-342900" algn="l">
                <a:buFontTx/>
                <a:buChar char="-"/>
              </a:pPr>
              <a:r>
                <a:rPr lang="ko-KR" altLang="en-US" sz="2000" dirty="0" err="1">
                  <a:latin typeface="KoPubWorld돋움체 Medium"/>
                  <a:ea typeface="KoPubWorld돋움체 Medium"/>
                  <a:cs typeface="KoPubWorld돋움체 Medium"/>
                </a:rPr>
                <a:t>결측값</a:t>
              </a:r>
              <a:r>
                <a:rPr lang="en-US" altLang="ko-KR" sz="2000" dirty="0">
                  <a:latin typeface="KoPubWorld돋움체 Medium"/>
                  <a:ea typeface="KoPubWorld돋움체 Medium"/>
                  <a:cs typeface="KoPubWorld돋움체 Medium"/>
                </a:rPr>
                <a:t>(</a:t>
              </a:r>
              <a:r>
                <a:rPr lang="en-US" altLang="ko-KR" sz="2000" dirty="0" err="1">
                  <a:latin typeface="KoPubWorld돋움체 Medium"/>
                  <a:ea typeface="KoPubWorld돋움체 Medium"/>
                  <a:cs typeface="KoPubWorld돋움체 Medium"/>
                </a:rPr>
                <a:t>NaN</a:t>
              </a:r>
              <a:r>
                <a:rPr lang="en-US" altLang="ko-KR" sz="2000" dirty="0">
                  <a:latin typeface="KoPubWorld돋움체 Medium"/>
                  <a:ea typeface="KoPubWorld돋움체 Medium"/>
                  <a:cs typeface="KoPubWorld돋움체 Medium"/>
                </a:rPr>
                <a:t>)</a:t>
              </a:r>
              <a:r>
                <a:rPr lang="ko-KR" altLang="en-US" sz="2000" dirty="0">
                  <a:latin typeface="KoPubWorld돋움체 Medium"/>
                  <a:ea typeface="KoPubWorld돋움체 Medium"/>
                  <a:cs typeface="KoPubWorld돋움체 Medium"/>
                </a:rPr>
                <a:t>을 가지는 열은 삭제 처리 </a:t>
              </a:r>
              <a:endParaRPr lang="en-US" altLang="ko-KR" sz="2000" dirty="0">
                <a:latin typeface="KoPubWorld돋움체 Medium"/>
                <a:ea typeface="KoPubWorld돋움체 Medium"/>
                <a:cs typeface="KoPubWorld돋움체 Medium"/>
              </a:endParaRPr>
            </a:p>
            <a:p>
              <a:pPr algn="l"/>
              <a:r>
                <a:rPr lang="en-US" altLang="ko-KR" sz="2000" dirty="0">
                  <a:latin typeface="KoPubWorld돋움체 Medium"/>
                  <a:ea typeface="KoPubWorld돋움체 Medium"/>
                  <a:cs typeface="KoPubWorld돋움체 Medium"/>
                </a:rPr>
                <a:t>&gt;&gt; </a:t>
              </a:r>
              <a:r>
                <a:rPr lang="ko-KR" altLang="en-US" sz="2000" dirty="0">
                  <a:latin typeface="KoPubWorld돋움체 Medium"/>
                  <a:ea typeface="KoPubWorld돋움체 Medium"/>
                  <a:cs typeface="KoPubWorld돋움체 Medium"/>
                </a:rPr>
                <a:t>약 </a:t>
              </a:r>
              <a:r>
                <a:rPr lang="en-US" altLang="ko-KR" sz="2000" dirty="0">
                  <a:latin typeface="KoPubWorld돋움체 Medium"/>
                  <a:ea typeface="KoPubWorld돋움체 Medium"/>
                  <a:cs typeface="KoPubWorld돋움체 Medium"/>
                </a:rPr>
                <a:t>50</a:t>
              </a:r>
              <a:r>
                <a:rPr lang="ko-KR" altLang="en-US" sz="2000" dirty="0">
                  <a:latin typeface="KoPubWorld돋움체 Medium"/>
                  <a:ea typeface="KoPubWorld돋움체 Medium"/>
                  <a:cs typeface="KoPubWorld돋움체 Medium"/>
                </a:rPr>
                <a:t>개의 열에서 </a:t>
              </a:r>
              <a:r>
                <a:rPr lang="ko-KR" altLang="en-US" sz="2000" dirty="0" err="1">
                  <a:latin typeface="KoPubWorld돋움체 Medium"/>
                  <a:ea typeface="KoPubWorld돋움체 Medium"/>
                  <a:cs typeface="KoPubWorld돋움체 Medium"/>
                </a:rPr>
                <a:t>결측값을</a:t>
              </a:r>
              <a:r>
                <a:rPr lang="ko-KR" altLang="en-US" sz="2000" dirty="0">
                  <a:latin typeface="KoPubWorld돋움체 Medium"/>
                  <a:ea typeface="KoPubWorld돋움체 Medium"/>
                  <a:cs typeface="KoPubWorld돋움체 Medium"/>
                </a:rPr>
                <a:t> 삭제</a:t>
              </a:r>
              <a:endParaRPr lang="en-US" altLang="ko-KR" sz="2000" dirty="0">
                <a:latin typeface="KoPubWorld돋움체 Medium"/>
                <a:ea typeface="KoPubWorld돋움체 Medium"/>
                <a:cs typeface="KoPubWorld돋움체 Medium"/>
              </a:endParaRPr>
            </a:p>
            <a:p>
              <a:pPr algn="l"/>
              <a:endParaRPr lang="en-US" altLang="ko-KR" sz="2000" dirty="0">
                <a:latin typeface="KoPubWorld돋움체 Medium"/>
                <a:ea typeface="KoPubWorld돋움체 Medium"/>
                <a:cs typeface="KoPubWorld돋움체 Medium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FED48A-F3FF-64CC-7927-4C96D3B1C720}"/>
                </a:ext>
              </a:extLst>
            </p:cNvPr>
            <p:cNvSpPr txBox="1"/>
            <p:nvPr/>
          </p:nvSpPr>
          <p:spPr>
            <a:xfrm>
              <a:off x="622157" y="1748452"/>
              <a:ext cx="677817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720" indent="-342720">
                <a:buFont typeface="Arial"/>
                <a:buChar char="•"/>
                <a:defRPr/>
              </a:pPr>
              <a:r>
                <a:rPr lang="ko-KR" altLang="en-US" sz="1600" b="1" dirty="0">
                  <a:latin typeface="KoPubWorld돋움체 Medium"/>
                  <a:ea typeface="KoPubWorld돋움체 Medium"/>
                  <a:cs typeface="KoPubWorld돋움체 Medium"/>
                </a:rPr>
                <a:t>토양도</a:t>
              </a:r>
              <a:r>
                <a:rPr lang="en-US" altLang="ko-KR" sz="1600" b="1" dirty="0">
                  <a:latin typeface="KoPubWorld돋움체 Medium"/>
                  <a:ea typeface="KoPubWorld돋움체 Medium"/>
                  <a:cs typeface="KoPubWorld돋움체 Medium"/>
                </a:rPr>
                <a:t>, </a:t>
              </a:r>
              <a:r>
                <a:rPr lang="ko-KR" altLang="en-US" sz="1600" b="1" dirty="0">
                  <a:latin typeface="KoPubWorld돋움체 Medium"/>
                  <a:ea typeface="KoPubWorld돋움체 Medium"/>
                  <a:cs typeface="KoPubWorld돋움체 Medium"/>
                </a:rPr>
                <a:t>임상도</a:t>
              </a:r>
              <a:endParaRPr lang="en-US" altLang="ko-KR" sz="1600" b="1" dirty="0">
                <a:latin typeface="KoPubWorld돋움체 Medium"/>
                <a:ea typeface="KoPubWorld돋움체 Medium"/>
                <a:cs typeface="KoPubWorld돋움체 Medium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68D5A1F9-92E6-11C9-0A2A-A0F89B6F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55" y="1385064"/>
            <a:ext cx="10399547" cy="26344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609737-5564-B818-B258-090B17FDC814}"/>
              </a:ext>
            </a:extLst>
          </p:cNvPr>
          <p:cNvSpPr txBox="1"/>
          <p:nvPr/>
        </p:nvSpPr>
        <p:spPr>
          <a:xfrm>
            <a:off x="6310608" y="4104489"/>
            <a:ext cx="4911494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 algn="l">
              <a:buFontTx/>
              <a:buChar char="-"/>
            </a:pPr>
            <a:r>
              <a:rPr lang="en-US" altLang="ko-KR" sz="2000" dirty="0">
                <a:latin typeface="KoPubWorld돋움체 Medium"/>
                <a:ea typeface="KoPubWorld돋움체 Medium"/>
                <a:cs typeface="KoPubWorld돋움체 Medium"/>
              </a:rPr>
              <a:t>2021.1.11</a:t>
            </a: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일 마지막 업데이트</a:t>
            </a:r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  <a:p>
            <a:pPr algn="l"/>
            <a:r>
              <a:rPr lang="en-US" altLang="ko-KR" sz="2000" dirty="0">
                <a:latin typeface="KoPubWorld돋움체 Medium"/>
                <a:ea typeface="KoPubWorld돋움체 Medium"/>
                <a:cs typeface="KoPubWorld돋움체 Medium"/>
              </a:rPr>
              <a:t> &gt;&gt; 2021.7</a:t>
            </a: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월에 </a:t>
            </a:r>
            <a:r>
              <a:rPr lang="ko-KR" altLang="en-US" sz="2000" dirty="0" err="1">
                <a:latin typeface="KoPubWorld돋움체 Medium"/>
                <a:ea typeface="KoPubWorld돋움체 Medium"/>
                <a:cs typeface="KoPubWorld돋움체 Medium"/>
              </a:rPr>
              <a:t>법정동</a:t>
            </a: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 코드 개정</a:t>
            </a:r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  <a:p>
            <a:pPr algn="l"/>
            <a:r>
              <a:rPr lang="en-US" altLang="ko-KR" sz="2000" dirty="0">
                <a:latin typeface="KoPubWorld돋움체 Medium"/>
                <a:ea typeface="KoPubWorld돋움체 Medium"/>
                <a:cs typeface="KoPubWorld돋움체 Medium"/>
              </a:rPr>
              <a:t>-&gt; </a:t>
            </a: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현 주소코드와 오차 발생</a:t>
            </a:r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  <a:p>
            <a:pPr algn="l"/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옛 주소 코드 최신화 진행 </a:t>
            </a:r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  <a:p>
            <a:pPr algn="l"/>
            <a:r>
              <a:rPr lang="en-US" altLang="ko-KR" sz="2000" dirty="0">
                <a:latin typeface="KoPubWorld돋움체 Medium"/>
                <a:ea typeface="KoPubWorld돋움체 Medium"/>
                <a:cs typeface="KoPubWorld돋움체 Medium"/>
              </a:rPr>
              <a:t>Ex) </a:t>
            </a: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충청남도 연기군 </a:t>
            </a:r>
            <a:r>
              <a:rPr lang="en-US" altLang="ko-KR" sz="2000" dirty="0">
                <a:latin typeface="KoPubWorld돋움체 Medium"/>
                <a:ea typeface="KoPubWorld돋움체 Medium"/>
                <a:cs typeface="KoPubWorld돋움체 Medium"/>
              </a:rPr>
              <a:t>-&gt; </a:t>
            </a: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세종특별자치시</a:t>
            </a:r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762C4C-4580-A3E3-75F5-819E61A045DA}"/>
              </a:ext>
            </a:extLst>
          </p:cNvPr>
          <p:cNvSpPr/>
          <p:nvPr/>
        </p:nvSpPr>
        <p:spPr>
          <a:xfrm>
            <a:off x="5466945" y="1382709"/>
            <a:ext cx="629056" cy="2634486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80D41EE9-5DD4-CE19-62B4-DB835DC30673}"/>
              </a:ext>
            </a:extLst>
          </p:cNvPr>
          <p:cNvSpPr/>
          <p:nvPr/>
        </p:nvSpPr>
        <p:spPr>
          <a:xfrm>
            <a:off x="5434518" y="626752"/>
            <a:ext cx="1322962" cy="542052"/>
          </a:xfrm>
          <a:prstGeom prst="wedgeRect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"/>
              </a:rPr>
              <a:t>삭제 처리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5C95AE2-EDA4-95E6-14E9-FE67769D8F3B}"/>
              </a:ext>
            </a:extLst>
          </p:cNvPr>
          <p:cNvSpPr/>
          <p:nvPr/>
        </p:nvSpPr>
        <p:spPr>
          <a:xfrm>
            <a:off x="6886575" y="1382709"/>
            <a:ext cx="847726" cy="2634486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705EF06D-EC9C-3E59-45FB-793044157D3C}"/>
              </a:ext>
            </a:extLst>
          </p:cNvPr>
          <p:cNvSpPr/>
          <p:nvPr/>
        </p:nvSpPr>
        <p:spPr>
          <a:xfrm>
            <a:off x="6886575" y="626752"/>
            <a:ext cx="1322962" cy="542052"/>
          </a:xfrm>
          <a:prstGeom prst="wedgeRectCallou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"/>
              </a:rPr>
              <a:t>최신화</a:t>
            </a:r>
          </a:p>
        </p:txBody>
      </p:sp>
    </p:spTree>
    <p:extLst>
      <p:ext uri="{BB962C8B-B14F-4D97-AF65-F5344CB8AC3E}">
        <p14:creationId xmlns:p14="http://schemas.microsoft.com/office/powerpoint/2010/main" val="344546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F1719A7-D6C9-AF2A-41DB-A6607AF78B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938" y="0"/>
            <a:ext cx="5576964" cy="624423"/>
          </a:xfrm>
        </p:spPr>
        <p:txBody>
          <a:bodyPr/>
          <a:lstStyle/>
          <a:p>
            <a:pPr>
              <a:defRPr/>
            </a:pPr>
            <a:r>
              <a:rPr lang="en-US" altLang="ko-KR" sz="2800" b="1" dirty="0"/>
              <a:t>2. 2 </a:t>
            </a:r>
            <a:r>
              <a:rPr lang="ko-KR" altLang="en-US" sz="2800" b="1" dirty="0"/>
              <a:t>데이터 통합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5B6D7-0DA4-54F6-67C4-82925C86F273}"/>
              </a:ext>
            </a:extLst>
          </p:cNvPr>
          <p:cNvSpPr txBox="1"/>
          <p:nvPr/>
        </p:nvSpPr>
        <p:spPr>
          <a:xfrm>
            <a:off x="2395895" y="3097205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chemeClr val="bg1"/>
                </a:solidFill>
                <a:latin typeface="KoPubWorld돋움체 Medium"/>
                <a:ea typeface="KoPubWorld돋움체 Medium"/>
                <a:cs typeface="KoPubWorld돋움체 Medium"/>
              </a:rPr>
              <a:t>kk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53512C-D9AC-00FD-F86A-1D8FF20C0EC8}"/>
              </a:ext>
            </a:extLst>
          </p:cNvPr>
          <p:cNvGrpSpPr/>
          <p:nvPr/>
        </p:nvGrpSpPr>
        <p:grpSpPr>
          <a:xfrm>
            <a:off x="3895725" y="557736"/>
            <a:ext cx="3288388" cy="2348051"/>
            <a:chOff x="750212" y="1080949"/>
            <a:chExt cx="3776425" cy="279951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E86EE64-EBB4-BEF1-B7D2-24FAACB7D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212" y="1080955"/>
              <a:ext cx="3776425" cy="279951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E0AAC7E-F353-70EB-9740-CFC6A13D8504}"/>
                </a:ext>
              </a:extLst>
            </p:cNvPr>
            <p:cNvSpPr/>
            <p:nvPr/>
          </p:nvSpPr>
          <p:spPr>
            <a:xfrm>
              <a:off x="1293137" y="1080949"/>
              <a:ext cx="1707237" cy="2799511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A23B14C-3706-1A57-0F9F-BCA164F8F26B}"/>
              </a:ext>
            </a:extLst>
          </p:cNvPr>
          <p:cNvGrpSpPr/>
          <p:nvPr/>
        </p:nvGrpSpPr>
        <p:grpSpPr>
          <a:xfrm>
            <a:off x="105945" y="557742"/>
            <a:ext cx="3731537" cy="2348046"/>
            <a:chOff x="4859614" y="1080950"/>
            <a:chExt cx="4866365" cy="2799512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063ED8A-6FD7-E92A-F87C-6E7D304E4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9614" y="1080952"/>
              <a:ext cx="4866365" cy="279951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5CA04B3-3964-1227-291D-F3AFDCD3B528}"/>
                </a:ext>
              </a:extLst>
            </p:cNvPr>
            <p:cNvSpPr/>
            <p:nvPr/>
          </p:nvSpPr>
          <p:spPr>
            <a:xfrm>
              <a:off x="6312815" y="1080950"/>
              <a:ext cx="1352550" cy="2799511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FFC060-0AE6-182A-20B2-A35A50FD754F}"/>
              </a:ext>
            </a:extLst>
          </p:cNvPr>
          <p:cNvGrpSpPr/>
          <p:nvPr/>
        </p:nvGrpSpPr>
        <p:grpSpPr>
          <a:xfrm>
            <a:off x="6676071" y="557737"/>
            <a:ext cx="3548421" cy="2799512"/>
            <a:chOff x="118985" y="976180"/>
            <a:chExt cx="3548421" cy="279951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38A80B3-6C5B-38F4-9748-6F589DC08D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3951"/>
            <a:stretch/>
          </p:blipFill>
          <p:spPr>
            <a:xfrm>
              <a:off x="118985" y="976181"/>
              <a:ext cx="3548421" cy="279951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EBD3CA6-9ADB-BA7E-8262-E0CA1B31D1EB}"/>
                </a:ext>
              </a:extLst>
            </p:cNvPr>
            <p:cNvSpPr/>
            <p:nvPr/>
          </p:nvSpPr>
          <p:spPr>
            <a:xfrm>
              <a:off x="857250" y="976180"/>
              <a:ext cx="923925" cy="2799511"/>
            </a:xfrm>
            <a:prstGeom prst="rect">
              <a:avLst/>
            </a:prstGeom>
            <a:noFill/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9C6E68AE-C0F7-8121-2466-A5446B50B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4342" y="557736"/>
            <a:ext cx="1914792" cy="33627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8703303-00E7-7C2D-8768-A886139FE795}"/>
              </a:ext>
            </a:extLst>
          </p:cNvPr>
          <p:cNvSpPr txBox="1"/>
          <p:nvPr/>
        </p:nvSpPr>
        <p:spPr>
          <a:xfrm>
            <a:off x="904875" y="2940290"/>
            <a:ext cx="191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KoPubWorld돋움체 Medium"/>
                <a:ea typeface="KoPubWorld돋움체 Medium"/>
                <a:cs typeface="KoPubWorld돋움체 Medium"/>
              </a:rPr>
              <a:t>산사태발생이력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F782D0-37FB-EB5C-837A-710E03DB59C5}"/>
              </a:ext>
            </a:extLst>
          </p:cNvPr>
          <p:cNvSpPr txBox="1"/>
          <p:nvPr/>
        </p:nvSpPr>
        <p:spPr>
          <a:xfrm>
            <a:off x="4486723" y="2927796"/>
            <a:ext cx="191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KoPubWorld돋움체 Medium"/>
                <a:ea typeface="KoPubWorld돋움체 Medium"/>
                <a:cs typeface="KoPubWorld돋움체 Medium"/>
              </a:rPr>
              <a:t>시</a:t>
            </a:r>
            <a:r>
              <a:rPr lang="en-US" altLang="ko-KR" dirty="0"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 dirty="0">
                <a:latin typeface="KoPubWorld돋움체 Medium"/>
                <a:ea typeface="KoPubWorld돋움체 Medium"/>
                <a:cs typeface="KoPubWorld돋움체 Medium"/>
              </a:rPr>
              <a:t>군</a:t>
            </a:r>
            <a:r>
              <a:rPr lang="en-US" altLang="ko-KR" dirty="0"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 dirty="0">
                <a:latin typeface="KoPubWorld돋움체 Medium"/>
                <a:ea typeface="KoPubWorld돋움체 Medium"/>
                <a:cs typeface="KoPubWorld돋움체 Medium"/>
              </a:rPr>
              <a:t>구 코드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CF84C9-C3B3-F997-24E8-BA3A6999A0E3}"/>
              </a:ext>
            </a:extLst>
          </p:cNvPr>
          <p:cNvSpPr txBox="1"/>
          <p:nvPr/>
        </p:nvSpPr>
        <p:spPr>
          <a:xfrm>
            <a:off x="7597256" y="3381375"/>
            <a:ext cx="191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KoPubWorld돋움체 Medium"/>
                <a:ea typeface="KoPubWorld돋움체 Medium"/>
                <a:cs typeface="KoPubWorld돋움체 Medium"/>
              </a:rPr>
              <a:t>토양도</a:t>
            </a:r>
            <a:r>
              <a:rPr lang="en-US" altLang="ko-KR" dirty="0">
                <a:latin typeface="KoPubWorld돋움체 Medium"/>
                <a:ea typeface="KoPubWorld돋움체 Medium"/>
                <a:cs typeface="KoPubWorld돋움체 Medium"/>
              </a:rPr>
              <a:t>, </a:t>
            </a:r>
            <a:r>
              <a:rPr lang="ko-KR" altLang="en-US" dirty="0">
                <a:latin typeface="KoPubWorld돋움체 Medium"/>
                <a:ea typeface="KoPubWorld돋움체 Medium"/>
                <a:cs typeface="KoPubWorld돋움체 Medium"/>
              </a:rPr>
              <a:t>임상도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4A60D2-B0E6-FC67-DEDA-C18375A30A43}"/>
              </a:ext>
            </a:extLst>
          </p:cNvPr>
          <p:cNvSpPr txBox="1"/>
          <p:nvPr/>
        </p:nvSpPr>
        <p:spPr>
          <a:xfrm>
            <a:off x="10188056" y="3920530"/>
            <a:ext cx="191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KoPubWorld돋움체 Medium"/>
                <a:ea typeface="KoPubWorld돋움체 Medium"/>
                <a:cs typeface="KoPubWorld돋움체 Medium"/>
              </a:rPr>
              <a:t>ASOS </a:t>
            </a:r>
            <a:r>
              <a:rPr lang="ko-KR" altLang="en-US" dirty="0">
                <a:latin typeface="KoPubWorld돋움체 Medium"/>
                <a:ea typeface="KoPubWorld돋움체 Medium"/>
                <a:cs typeface="KoPubWorld돋움체 Medium"/>
              </a:rPr>
              <a:t>기상데이터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4E18F316-8767-F18A-CD6A-307BD260B899}"/>
              </a:ext>
            </a:extLst>
          </p:cNvPr>
          <p:cNvCxnSpPr>
            <a:cxnSpLocks/>
            <a:stCxn id="26" idx="2"/>
            <a:endCxn id="27" idx="2"/>
          </p:cNvCxnSpPr>
          <p:nvPr/>
        </p:nvCxnSpPr>
        <p:spPr>
          <a:xfrm rot="5400000" flipH="1" flipV="1">
            <a:off x="3646948" y="1512451"/>
            <a:ext cx="12494" cy="3581848"/>
          </a:xfrm>
          <a:prstGeom prst="bentConnector3">
            <a:avLst>
              <a:gd name="adj1" fmla="val -1829678"/>
            </a:avLst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CB5F58A5-3071-AD85-6DFE-F60E7FF34CC2}"/>
              </a:ext>
            </a:extLst>
          </p:cNvPr>
          <p:cNvCxnSpPr>
            <a:cxnSpLocks/>
            <a:stCxn id="28" idx="2"/>
            <a:endCxn id="29" idx="2"/>
          </p:cNvCxnSpPr>
          <p:nvPr/>
        </p:nvCxnSpPr>
        <p:spPr>
          <a:xfrm rot="16200000" flipH="1">
            <a:off x="9580475" y="2724884"/>
            <a:ext cx="539155" cy="2590800"/>
          </a:xfrm>
          <a:prstGeom prst="bentConnector3">
            <a:avLst>
              <a:gd name="adj1" fmla="val 128266"/>
            </a:avLst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1B363EB0-1C24-308F-101A-650D77B9E750}"/>
              </a:ext>
            </a:extLst>
          </p:cNvPr>
          <p:cNvCxnSpPr>
            <a:cxnSpLocks/>
            <a:stCxn id="2" idx="2"/>
            <a:endCxn id="56" idx="2"/>
          </p:cNvCxnSpPr>
          <p:nvPr/>
        </p:nvCxnSpPr>
        <p:spPr>
          <a:xfrm rot="16200000" flipH="1">
            <a:off x="6298236" y="913828"/>
            <a:ext cx="900816" cy="6190899"/>
          </a:xfrm>
          <a:prstGeom prst="bentConnector3">
            <a:avLst>
              <a:gd name="adj1" fmla="val 120090"/>
            </a:avLst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D724A56-8E62-903E-47DF-A11665C684E9}"/>
              </a:ext>
            </a:extLst>
          </p:cNvPr>
          <p:cNvSpPr txBox="1"/>
          <p:nvPr/>
        </p:nvSpPr>
        <p:spPr>
          <a:xfrm>
            <a:off x="8586794" y="3998021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chemeClr val="bg1"/>
                </a:solidFill>
                <a:latin typeface="KoPubWorld돋움체 Medium"/>
                <a:ea typeface="KoPubWorld돋움체 Medium"/>
                <a:cs typeface="KoPubWorld돋움체 Medium"/>
              </a:rPr>
              <a:t>kk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F7DDC0B5-01E8-B288-F2BC-4118EFE955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3035"/>
          <a:stretch/>
        </p:blipFill>
        <p:spPr>
          <a:xfrm>
            <a:off x="0" y="4853143"/>
            <a:ext cx="12192000" cy="1309853"/>
          </a:xfrm>
          <a:prstGeom prst="rect">
            <a:avLst/>
          </a:prstGeom>
        </p:spPr>
      </p:pic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530839B-E868-3DD7-64CF-05D440B673C7}"/>
              </a:ext>
            </a:extLst>
          </p:cNvPr>
          <p:cNvCxnSpPr>
            <a:cxnSpLocks/>
          </p:cNvCxnSpPr>
          <p:nvPr/>
        </p:nvCxnSpPr>
        <p:spPr>
          <a:xfrm>
            <a:off x="6096000" y="4638675"/>
            <a:ext cx="0" cy="1573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말풍선: 사각형 76">
            <a:extLst>
              <a:ext uri="{FF2B5EF4-FFF2-40B4-BE49-F238E27FC236}">
                <a16:creationId xmlns:a16="http://schemas.microsoft.com/office/drawing/2014/main" id="{7A03FE59-C1CD-18FE-9331-C442CF6FAC57}"/>
              </a:ext>
            </a:extLst>
          </p:cNvPr>
          <p:cNvSpPr/>
          <p:nvPr/>
        </p:nvSpPr>
        <p:spPr>
          <a:xfrm>
            <a:off x="4899736" y="3791968"/>
            <a:ext cx="2514600" cy="626455"/>
          </a:xfrm>
          <a:prstGeom prst="wedgeRectCallout">
            <a:avLst>
              <a:gd name="adj1" fmla="val -10020"/>
              <a:gd name="adj2" fmla="val 69034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"/>
              </a:rPr>
              <a:t>시</a:t>
            </a:r>
            <a:r>
              <a:rPr lang="en-US" altLang="ko-KR" dirty="0">
                <a:latin typeface="kopub"/>
              </a:rPr>
              <a:t>,</a:t>
            </a:r>
            <a:r>
              <a:rPr lang="ko-KR" altLang="en-US" dirty="0">
                <a:latin typeface="kopub"/>
              </a:rPr>
              <a:t>군</a:t>
            </a:r>
            <a:r>
              <a:rPr lang="en-US" altLang="ko-KR" dirty="0">
                <a:latin typeface="kopub"/>
              </a:rPr>
              <a:t>,</a:t>
            </a:r>
            <a:r>
              <a:rPr lang="ko-KR" altLang="en-US" dirty="0">
                <a:latin typeface="kopub"/>
              </a:rPr>
              <a:t>구 코드 및 날짜</a:t>
            </a:r>
            <a:r>
              <a:rPr lang="en-US" altLang="ko-KR" dirty="0">
                <a:latin typeface="kopub"/>
              </a:rPr>
              <a:t> </a:t>
            </a:r>
            <a:r>
              <a:rPr lang="ko-KR" altLang="en-US" dirty="0">
                <a:latin typeface="kopub"/>
              </a:rPr>
              <a:t>기준 병합</a:t>
            </a: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74DD6973-91BD-3A82-EE75-ED21DD42AD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46" y="4337478"/>
            <a:ext cx="1989390" cy="469407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4EE9D51C-1DEE-9006-D4B4-E97C53BEECEA}"/>
              </a:ext>
            </a:extLst>
          </p:cNvPr>
          <p:cNvSpPr txBox="1"/>
          <p:nvPr/>
        </p:nvSpPr>
        <p:spPr>
          <a:xfrm>
            <a:off x="349153" y="3957795"/>
            <a:ext cx="2368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KoPubWorld돋움체 Medium"/>
                <a:ea typeface="KoPubWorld돋움체 Medium"/>
                <a:cs typeface="KoPubWorld돋움체 Medium"/>
              </a:rPr>
              <a:t>데이터 총 열</a:t>
            </a:r>
            <a:r>
              <a:rPr lang="en-US" altLang="ko-KR" dirty="0"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 dirty="0">
                <a:latin typeface="KoPubWorld돋움체 Medium"/>
                <a:ea typeface="KoPubWorld돋움체 Medium"/>
                <a:cs typeface="KoPubWorld돋움체 Medium"/>
              </a:rPr>
              <a:t>행 </a:t>
            </a:r>
            <a:r>
              <a:rPr lang="ko-KR" altLang="en-US" dirty="0" err="1">
                <a:latin typeface="KoPubWorld돋움체 Medium"/>
                <a:ea typeface="KoPubWorld돋움체 Medium"/>
                <a:cs typeface="KoPubWorld돋움체 Medium"/>
              </a:rPr>
              <a:t>갯수</a:t>
            </a:r>
            <a:endParaRPr lang="ko-KR" altLang="en-US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79E38DF-6046-0611-9808-581F76491424}"/>
              </a:ext>
            </a:extLst>
          </p:cNvPr>
          <p:cNvSpPr txBox="1"/>
          <p:nvPr/>
        </p:nvSpPr>
        <p:spPr>
          <a:xfrm>
            <a:off x="4747285" y="48475"/>
            <a:ext cx="718184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시</a:t>
            </a:r>
            <a:r>
              <a:rPr lang="en-US" altLang="ko-KR" sz="2400" dirty="0"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군</a:t>
            </a:r>
            <a:r>
              <a:rPr lang="en-US" altLang="ko-KR" sz="2400" dirty="0"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구 코드를 기준으로 네가지 데이터 병합</a:t>
            </a:r>
          </a:p>
        </p:txBody>
      </p:sp>
    </p:spTree>
    <p:extLst>
      <p:ext uri="{BB962C8B-B14F-4D97-AF65-F5344CB8AC3E}">
        <p14:creationId xmlns:p14="http://schemas.microsoft.com/office/powerpoint/2010/main" val="78288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E66ACB6F-8FC2-4D20-E01A-38F8BF6C9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101" y="2898849"/>
            <a:ext cx="4184182" cy="31653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9CECE6C-B91C-FD50-472D-5A1629882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73" y="2898849"/>
            <a:ext cx="3960681" cy="31653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텍스트 개체 틀 3">
            <a:extLst>
              <a:ext uri="{FF2B5EF4-FFF2-40B4-BE49-F238E27FC236}">
                <a16:creationId xmlns:a16="http://schemas.microsoft.com/office/drawing/2014/main" id="{5CE988ED-2062-DCBA-3592-66F11D755E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247017"/>
            <a:ext cx="5576964" cy="624423"/>
          </a:xfrm>
        </p:spPr>
        <p:txBody>
          <a:bodyPr/>
          <a:lstStyle/>
          <a:p>
            <a:pPr>
              <a:defRPr/>
            </a:pPr>
            <a:r>
              <a:rPr lang="en-US" altLang="ko-KR" sz="2800" b="1" dirty="0"/>
              <a:t>2. 3 </a:t>
            </a:r>
            <a:r>
              <a:rPr lang="ko-KR" altLang="en-US" sz="2800" b="1" dirty="0"/>
              <a:t>데이터 </a:t>
            </a:r>
            <a:r>
              <a:rPr lang="ko-KR" altLang="en-US" sz="2800" b="1" dirty="0" err="1"/>
              <a:t>전처리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( SMOTE )</a:t>
            </a:r>
            <a:endParaRPr lang="ko-KR" altLang="en-US" sz="2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D71B62-F478-EB58-DBFD-07BF602AEBBA}"/>
              </a:ext>
            </a:extLst>
          </p:cNvPr>
          <p:cNvSpPr txBox="1"/>
          <p:nvPr/>
        </p:nvSpPr>
        <p:spPr>
          <a:xfrm>
            <a:off x="822555" y="871440"/>
            <a:ext cx="24540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>
              <a:buFont typeface="Arial"/>
              <a:buChar char="•"/>
              <a:defRPr/>
            </a:pP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데이터 불균형</a:t>
            </a:r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70EE3B-2EA2-CB6F-2574-6010ED2D0F87}"/>
              </a:ext>
            </a:extLst>
          </p:cNvPr>
          <p:cNvSpPr txBox="1"/>
          <p:nvPr/>
        </p:nvSpPr>
        <p:spPr>
          <a:xfrm>
            <a:off x="1273572" y="6085539"/>
            <a:ext cx="308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KoPubWorld돋움체 Medium"/>
                <a:ea typeface="KoPubWorld돋움체 Medium"/>
                <a:cs typeface="KoPubWorld돋움체 Medium"/>
              </a:rPr>
              <a:t>산사태 발생 여부 </a:t>
            </a:r>
            <a:r>
              <a:rPr lang="en-US" altLang="ko-KR" dirty="0">
                <a:latin typeface="KoPubWorld돋움체 Medium"/>
                <a:ea typeface="KoPubWorld돋움체 Medium"/>
                <a:cs typeface="KoPubWorld돋움체 Medium"/>
              </a:rPr>
              <a:t>– SMOTE </a:t>
            </a:r>
            <a:r>
              <a:rPr lang="ko-KR" altLang="en-US" dirty="0">
                <a:latin typeface="KoPubWorld돋움체 Medium"/>
                <a:ea typeface="KoPubWorld돋움체 Medium"/>
                <a:cs typeface="KoPubWorld돋움체 Medium"/>
              </a:rPr>
              <a:t>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EA2440-F233-8692-02D6-552E8F29DD72}"/>
              </a:ext>
            </a:extLst>
          </p:cNvPr>
          <p:cNvSpPr txBox="1"/>
          <p:nvPr/>
        </p:nvSpPr>
        <p:spPr>
          <a:xfrm>
            <a:off x="519034" y="1636288"/>
            <a:ext cx="658661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 산사태가 발생하지 않은 날의 데이터가  압도적으로 많이 존재</a:t>
            </a:r>
            <a:endParaRPr lang="en-US" altLang="ko-KR" sz="2400" dirty="0">
              <a:latin typeface="KoPubWorld돋움체 Medium"/>
              <a:ea typeface="KoPubWorld돋움체 Medium"/>
              <a:cs typeface="KoPubWorld돋움체 Medium"/>
            </a:endParaRPr>
          </a:p>
          <a:p>
            <a:pPr algn="l"/>
            <a:r>
              <a:rPr lang="en-US" altLang="ko-KR" sz="2400" dirty="0">
                <a:latin typeface="KoPubWorld돋움체 Medium"/>
                <a:ea typeface="KoPubWorld돋움체 Medium"/>
                <a:cs typeface="KoPubWorld돋움체 Medium"/>
              </a:rPr>
              <a:t>&gt;&gt; 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데이터 불균형 발생 </a:t>
            </a:r>
            <a:r>
              <a:rPr lang="en-US" altLang="ko-KR" sz="2400" dirty="0">
                <a:latin typeface="KoPubWorld돋움체 Medium"/>
                <a:ea typeface="KoPubWorld돋움체 Medium"/>
                <a:cs typeface="KoPubWorld돋움체 Medium"/>
              </a:rPr>
              <a:t>-&gt; SMOTE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를 통하여 해결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609193-D4DC-E0EF-D7E8-EA2F52F17B22}"/>
              </a:ext>
            </a:extLst>
          </p:cNvPr>
          <p:cNvSpPr/>
          <p:nvPr/>
        </p:nvSpPr>
        <p:spPr>
          <a:xfrm>
            <a:off x="9828524" y="3257551"/>
            <a:ext cx="1409700" cy="2314574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008731C3-1DD6-6853-1DFE-1FA44C016CA8}"/>
              </a:ext>
            </a:extLst>
          </p:cNvPr>
          <p:cNvSpPr/>
          <p:nvPr/>
        </p:nvSpPr>
        <p:spPr>
          <a:xfrm>
            <a:off x="4840297" y="4161492"/>
            <a:ext cx="2294036" cy="67627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2DEFBD-9513-844E-A457-2517F12CB8C3}"/>
              </a:ext>
            </a:extLst>
          </p:cNvPr>
          <p:cNvSpPr txBox="1"/>
          <p:nvPr/>
        </p:nvSpPr>
        <p:spPr>
          <a:xfrm>
            <a:off x="8172164" y="6085871"/>
            <a:ext cx="3061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KoPubWorld돋움체 Medium"/>
                <a:ea typeface="KoPubWorld돋움체 Medium"/>
                <a:cs typeface="KoPubWorld돋움체 Medium"/>
              </a:rPr>
              <a:t>산사태 발생 여부 </a:t>
            </a:r>
            <a:r>
              <a:rPr lang="en-US" altLang="ko-KR" dirty="0">
                <a:latin typeface="KoPubWorld돋움체 Medium"/>
                <a:ea typeface="KoPubWorld돋움체 Medium"/>
                <a:cs typeface="KoPubWorld돋움체 Medium"/>
              </a:rPr>
              <a:t>– SMOTE </a:t>
            </a:r>
            <a:r>
              <a:rPr lang="ko-KR" altLang="en-US" dirty="0">
                <a:latin typeface="KoPubWorld돋움체 Medium"/>
                <a:ea typeface="KoPubWorld돋움체 Medium"/>
                <a:cs typeface="KoPubWorld돋움체 Medium"/>
              </a:rPr>
              <a:t>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EEA3E6-BC9D-742C-0D0D-935164761879}"/>
              </a:ext>
            </a:extLst>
          </p:cNvPr>
          <p:cNvSpPr txBox="1"/>
          <p:nvPr/>
        </p:nvSpPr>
        <p:spPr>
          <a:xfrm>
            <a:off x="7277101" y="425968"/>
            <a:ext cx="4178495" cy="24006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Medium"/>
                <a:ea typeface="KoPubWorld돋움체 Medium"/>
                <a:cs typeface="KoPubWorld돋움체 Medium"/>
              </a:rPr>
              <a:t>SMOTE</a:t>
            </a:r>
            <a:endParaRPr lang="en-US" altLang="ko-KR" sz="2400" b="1" dirty="0">
              <a:solidFill>
                <a:srgbClr val="000000"/>
              </a:solidFill>
              <a:latin typeface="Noto Sans Demilight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KoPubWorld돋움체 Medium"/>
            </a:endParaRPr>
          </a:p>
          <a:p>
            <a:endParaRPr lang="en-US" altLang="ko-KR" dirty="0">
              <a:solidFill>
                <a:srgbClr val="000000"/>
              </a:solidFill>
              <a:latin typeface="KoPubWorld돋움체 Medium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KoPubWorld돋움체 Medium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KoPubWorld돋움체 Medium"/>
              </a:rPr>
              <a:t>데이터 개수가 적은 클래스의 표본을 가져온 뒤 임의 값을 추가하여 새로운 샘플 데이터를 만들어 데이터를 추가하는 </a:t>
            </a:r>
            <a:r>
              <a:rPr lang="ko-KR" altLang="en-US" dirty="0" err="1">
                <a:solidFill>
                  <a:srgbClr val="000000"/>
                </a:solidFill>
                <a:latin typeface="KoPubWorld돋움체 Medium"/>
              </a:rPr>
              <a:t>오버샘플링</a:t>
            </a:r>
            <a:r>
              <a:rPr lang="ko-KR" altLang="en-US" dirty="0">
                <a:solidFill>
                  <a:srgbClr val="000000"/>
                </a:solidFill>
                <a:latin typeface="KoPubWorld돋움체 Medium"/>
              </a:rPr>
              <a:t> 방식</a:t>
            </a:r>
            <a:endParaRPr lang="en-US" altLang="ko-KR" dirty="0">
              <a:solidFill>
                <a:srgbClr val="000000"/>
              </a:solidFill>
              <a:latin typeface="KoPubWorld돋움체 Mediu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C33EE7B-CC10-093F-F057-B151BDBF6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98" y="574872"/>
            <a:ext cx="2724150" cy="10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62E47C-CEFC-4314-6D95-F6E2B36AF55C}"/>
              </a:ext>
            </a:extLst>
          </p:cNvPr>
          <p:cNvSpPr txBox="1"/>
          <p:nvPr/>
        </p:nvSpPr>
        <p:spPr>
          <a:xfrm>
            <a:off x="3491109" y="855447"/>
            <a:ext cx="3614648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050" b="1" dirty="0">
                <a:latin typeface="KoPubWorld돋움체 Medium"/>
                <a:ea typeface="KoPubWorld돋움체 Medium"/>
                <a:cs typeface="KoPubWorld돋움체 Medium"/>
              </a:rPr>
              <a:t>데이터 불균형이란</a:t>
            </a:r>
            <a:r>
              <a:rPr lang="en-US" altLang="ko-KR" sz="1050" b="1" dirty="0">
                <a:latin typeface="KoPubWorld돋움체 Medium"/>
                <a:ea typeface="KoPubWorld돋움체 Medium"/>
                <a:cs typeface="KoPubWorld돋움체 Medium"/>
              </a:rPr>
              <a:t>?</a:t>
            </a:r>
          </a:p>
          <a:p>
            <a:pPr marL="342900" indent="-342900" algn="l">
              <a:buFontTx/>
              <a:buChar char="-"/>
            </a:pPr>
            <a:r>
              <a:rPr lang="ko-KR" altLang="en-US" sz="1050" dirty="0">
                <a:latin typeface="KoPubWorld돋움체 Medium"/>
                <a:ea typeface="KoPubWorld돋움체 Medium"/>
                <a:cs typeface="KoPubWorld돋움체 Medium"/>
              </a:rPr>
              <a:t>정상 범주의 관측치 수와 이상 범주의 관측치 수가 현저히 차이나는 데이터를 뜻함</a:t>
            </a:r>
            <a:endParaRPr lang="en-US" altLang="ko-KR" sz="105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342900" indent="-342900" algn="l">
              <a:buFontTx/>
              <a:buChar char="-"/>
            </a:pPr>
            <a:r>
              <a:rPr lang="ko-KR" altLang="en-US" sz="1050" dirty="0">
                <a:latin typeface="KoPubWorld돋움체 Medium"/>
                <a:ea typeface="KoPubWorld돋움체 Medium"/>
                <a:cs typeface="KoPubWorld돋움체 Medium"/>
              </a:rPr>
              <a:t>불균형이 심할수록 학습에 편차가 발생</a:t>
            </a:r>
            <a:endParaRPr lang="en-US" altLang="ko-KR" sz="105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41" name="별: 꼭짓점 12개 40">
            <a:extLst>
              <a:ext uri="{FF2B5EF4-FFF2-40B4-BE49-F238E27FC236}">
                <a16:creationId xmlns:a16="http://schemas.microsoft.com/office/drawing/2014/main" id="{CFFFAA53-5DFD-B523-5A41-D961B0233F19}"/>
              </a:ext>
            </a:extLst>
          </p:cNvPr>
          <p:cNvSpPr/>
          <p:nvPr/>
        </p:nvSpPr>
        <p:spPr>
          <a:xfrm>
            <a:off x="4598583" y="2940468"/>
            <a:ext cx="2678518" cy="1282698"/>
          </a:xfrm>
          <a:prstGeom prst="star12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atin typeface="KoPubWorld돋움체 Medium"/>
              </a:rPr>
              <a:t>SMOTE</a:t>
            </a:r>
            <a:r>
              <a:rPr lang="ko-KR" altLang="en-US" sz="1800" dirty="0">
                <a:latin typeface="KoPubWorld돋움체 Medium"/>
              </a:rPr>
              <a:t> 사용</a:t>
            </a:r>
            <a:endParaRPr lang="en-US" altLang="ko-KR" sz="1800" dirty="0">
              <a:latin typeface="KoPubWorld돋움체 Medium"/>
            </a:endParaRPr>
          </a:p>
        </p:txBody>
      </p:sp>
      <p:sp>
        <p:nvSpPr>
          <p:cNvPr id="42" name="별: 꼭짓점 12개 41">
            <a:extLst>
              <a:ext uri="{FF2B5EF4-FFF2-40B4-BE49-F238E27FC236}">
                <a16:creationId xmlns:a16="http://schemas.microsoft.com/office/drawing/2014/main" id="{0A4B8C94-1F03-EE2F-F9FE-7B452336CF15}"/>
              </a:ext>
            </a:extLst>
          </p:cNvPr>
          <p:cNvSpPr/>
          <p:nvPr/>
        </p:nvSpPr>
        <p:spPr>
          <a:xfrm>
            <a:off x="4394132" y="4802841"/>
            <a:ext cx="3087419" cy="1282698"/>
          </a:xfrm>
          <a:prstGeom prst="star12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/>
              </a:rPr>
              <a:t>약 </a:t>
            </a:r>
            <a:r>
              <a:rPr lang="en-US" altLang="ko-KR" dirty="0">
                <a:latin typeface="KoPubWorld돋움체 Medium"/>
              </a:rPr>
              <a:t>530,000</a:t>
            </a:r>
            <a:r>
              <a:rPr lang="ko-KR" altLang="en-US" dirty="0">
                <a:latin typeface="KoPubWorld돋움체 Medium"/>
              </a:rPr>
              <a:t>행 추가</a:t>
            </a:r>
            <a:endParaRPr lang="en-US" altLang="ko-KR" dirty="0">
              <a:latin typeface="KoPubWorld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2626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A99547D-BB47-5305-6A32-C7E2F3E28237}"/>
              </a:ext>
            </a:extLst>
          </p:cNvPr>
          <p:cNvSpPr txBox="1"/>
          <p:nvPr/>
        </p:nvSpPr>
        <p:spPr>
          <a:xfrm>
            <a:off x="822555" y="871440"/>
            <a:ext cx="6778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>
              <a:buFont typeface="Arial"/>
              <a:buChar char="•"/>
              <a:defRPr/>
            </a:pP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데이터 정규화 </a:t>
            </a:r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4FD7E8AF-9CF1-55CF-28CE-DC43BFE0E9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247017"/>
            <a:ext cx="5576964" cy="624423"/>
          </a:xfrm>
        </p:spPr>
        <p:txBody>
          <a:bodyPr/>
          <a:lstStyle/>
          <a:p>
            <a:pPr>
              <a:defRPr/>
            </a:pPr>
            <a:r>
              <a:rPr lang="en-US" altLang="ko-KR" sz="2800" b="1" dirty="0"/>
              <a:t>2. 3 </a:t>
            </a:r>
            <a:r>
              <a:rPr lang="ko-KR" altLang="en-US" sz="2800" b="1" dirty="0"/>
              <a:t>데이터 </a:t>
            </a:r>
            <a:r>
              <a:rPr lang="ko-KR" altLang="en-US" sz="2800" b="1" dirty="0" err="1"/>
              <a:t>전처리</a:t>
            </a:r>
            <a:endParaRPr lang="ko-KR" altLang="en-US" sz="2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FF514D-55D7-EB7B-37E5-DBF6FBBCE7CC}"/>
              </a:ext>
            </a:extLst>
          </p:cNvPr>
          <p:cNvSpPr txBox="1"/>
          <p:nvPr/>
        </p:nvSpPr>
        <p:spPr>
          <a:xfrm>
            <a:off x="519035" y="1417213"/>
            <a:ext cx="8015366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데이터는 각각 실수형</a:t>
            </a:r>
            <a:r>
              <a:rPr lang="en-US" altLang="ko-KR" sz="2400" dirty="0">
                <a:latin typeface="KoPubWorld돋움체 Medium"/>
                <a:ea typeface="KoPubWorld돋움체 Medium"/>
                <a:cs typeface="KoPubWorld돋움체 Medium"/>
              </a:rPr>
              <a:t>, 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범주형 데이터 값들이 함께 존재함</a:t>
            </a:r>
            <a:endParaRPr lang="en-US" altLang="ko-KR" sz="2400" dirty="0">
              <a:latin typeface="KoPubWorld돋움체 Medium"/>
              <a:ea typeface="KoPubWorld돋움체 Medium"/>
              <a:cs typeface="KoPubWorld돋움체 Medium"/>
            </a:endParaRPr>
          </a:p>
          <a:p>
            <a:pPr algn="l"/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따로 분리 후 각각 정규화 실시</a:t>
            </a:r>
            <a:endParaRPr lang="en-US" altLang="ko-KR" sz="2400" dirty="0">
              <a:latin typeface="KoPubWorld돋움체 Medium"/>
              <a:ea typeface="KoPubWorld돋움체 Medium"/>
              <a:cs typeface="KoPubWorld돋움체 Medium"/>
            </a:endParaRPr>
          </a:p>
          <a:p>
            <a:pPr algn="l"/>
            <a:r>
              <a:rPr lang="en-US" altLang="ko-KR" sz="2400" dirty="0">
                <a:latin typeface="KoPubWorld돋움체 Medium"/>
                <a:ea typeface="KoPubWorld돋움체 Medium"/>
                <a:cs typeface="KoPubWorld돋움체 Medium"/>
              </a:rPr>
              <a:t>- 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실수형 </a:t>
            </a:r>
            <a:r>
              <a:rPr lang="en-US" altLang="ko-KR" sz="2400" dirty="0">
                <a:latin typeface="KoPubWorld돋움체 Medium"/>
                <a:ea typeface="KoPubWorld돋움체 Medium"/>
                <a:cs typeface="KoPubWorld돋움체 Medium"/>
              </a:rPr>
              <a:t>Minmax 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정규화 사용</a:t>
            </a:r>
            <a:endParaRPr lang="en-US" altLang="ko-KR" sz="2400" dirty="0">
              <a:latin typeface="KoPubWorld돋움체 Medium"/>
              <a:ea typeface="KoPubWorld돋움체 Medium"/>
              <a:cs typeface="KoPubWorld돋움체 Medium"/>
            </a:endParaRPr>
          </a:p>
          <a:p>
            <a:pPr algn="l"/>
            <a:r>
              <a:rPr lang="en-US" altLang="ko-KR" sz="2400" dirty="0">
                <a:latin typeface="KoPubWorld돋움체 Medium"/>
                <a:ea typeface="KoPubWorld돋움체 Medium"/>
                <a:cs typeface="KoPubWorld돋움체 Medium"/>
              </a:rPr>
              <a:t>- 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범주형 </a:t>
            </a:r>
            <a:r>
              <a:rPr lang="en-US" altLang="ko-KR" sz="2400" dirty="0">
                <a:latin typeface="KoPubWorld돋움체 Medium"/>
                <a:ea typeface="KoPubWorld돋움체 Medium"/>
                <a:cs typeface="KoPubWorld돋움체 Medium"/>
              </a:rPr>
              <a:t>Binary Encoding 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사용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B0CA068-B28D-6419-DB71-87317EE040B0}"/>
              </a:ext>
            </a:extLst>
          </p:cNvPr>
          <p:cNvGrpSpPr/>
          <p:nvPr/>
        </p:nvGrpSpPr>
        <p:grpSpPr>
          <a:xfrm>
            <a:off x="519035" y="3209392"/>
            <a:ext cx="8015366" cy="2970845"/>
            <a:chOff x="519034" y="3334705"/>
            <a:chExt cx="10682366" cy="307562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E15223F-0916-4AEF-42E1-29648389B782}"/>
                </a:ext>
              </a:extLst>
            </p:cNvPr>
            <p:cNvSpPr/>
            <p:nvPr/>
          </p:nvSpPr>
          <p:spPr>
            <a:xfrm>
              <a:off x="519034" y="3334705"/>
              <a:ext cx="10682366" cy="307562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EA0C99-8541-60B7-FF70-DFC5FB46364C}"/>
                </a:ext>
              </a:extLst>
            </p:cNvPr>
            <p:cNvSpPr/>
            <p:nvPr/>
          </p:nvSpPr>
          <p:spPr>
            <a:xfrm>
              <a:off x="822555" y="4305810"/>
              <a:ext cx="1727660" cy="94185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kopub"/>
                </a:rPr>
                <a:t>Data</a:t>
              </a:r>
              <a:endParaRPr lang="ko-KR" altLang="en-US" sz="2000" dirty="0">
                <a:latin typeface="kopub"/>
              </a:endParaRPr>
            </a:p>
          </p:txBody>
        </p:sp>
        <p:sp>
          <p:nvSpPr>
            <p:cNvPr id="21" name="화살표: 아래쪽 20">
              <a:extLst>
                <a:ext uri="{FF2B5EF4-FFF2-40B4-BE49-F238E27FC236}">
                  <a16:creationId xmlns:a16="http://schemas.microsoft.com/office/drawing/2014/main" id="{3DD5A6A1-E489-EA3A-1970-102EFFA290F4}"/>
                </a:ext>
              </a:extLst>
            </p:cNvPr>
            <p:cNvSpPr/>
            <p:nvPr/>
          </p:nvSpPr>
          <p:spPr>
            <a:xfrm rot="14638656">
              <a:off x="2880938" y="3964260"/>
              <a:ext cx="264729" cy="525567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BAA209A4-F437-87F0-6203-0FE513EEAFA1}"/>
                </a:ext>
              </a:extLst>
            </p:cNvPr>
            <p:cNvSpPr/>
            <p:nvPr/>
          </p:nvSpPr>
          <p:spPr>
            <a:xfrm rot="17602308">
              <a:off x="2880454" y="5210632"/>
              <a:ext cx="264729" cy="525567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0963A4B-4BA6-72CE-7216-69F6E33C2678}"/>
                </a:ext>
              </a:extLst>
            </p:cNvPr>
            <p:cNvSpPr/>
            <p:nvPr/>
          </p:nvSpPr>
          <p:spPr>
            <a:xfrm>
              <a:off x="3558112" y="3519423"/>
              <a:ext cx="1727660" cy="94185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kopub"/>
                </a:rPr>
                <a:t>실수형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95D14B7-DD61-C4F1-E5AE-9130E03A81DF}"/>
                </a:ext>
              </a:extLst>
            </p:cNvPr>
            <p:cNvSpPr/>
            <p:nvPr/>
          </p:nvSpPr>
          <p:spPr>
            <a:xfrm>
              <a:off x="3558112" y="5341842"/>
              <a:ext cx="1727660" cy="94185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kopub"/>
                </a:rPr>
                <a:t>범주형</a:t>
              </a:r>
            </a:p>
          </p:txBody>
        </p:sp>
        <p:sp>
          <p:nvSpPr>
            <p:cNvPr id="25" name="화살표: 아래쪽 24">
              <a:extLst>
                <a:ext uri="{FF2B5EF4-FFF2-40B4-BE49-F238E27FC236}">
                  <a16:creationId xmlns:a16="http://schemas.microsoft.com/office/drawing/2014/main" id="{12B52A84-A68E-41EB-5D9E-CB24287D6401}"/>
                </a:ext>
              </a:extLst>
            </p:cNvPr>
            <p:cNvSpPr/>
            <p:nvPr/>
          </p:nvSpPr>
          <p:spPr>
            <a:xfrm rot="16200000">
              <a:off x="5901724" y="3536908"/>
              <a:ext cx="264729" cy="828672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DD30D7A-7F1F-6336-36F4-CE8CDAC0F4FC}"/>
                </a:ext>
              </a:extLst>
            </p:cNvPr>
            <p:cNvSpPr/>
            <p:nvPr/>
          </p:nvSpPr>
          <p:spPr>
            <a:xfrm>
              <a:off x="6736897" y="3519423"/>
              <a:ext cx="1727660" cy="94185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err="1">
                  <a:latin typeface="kopub"/>
                </a:rPr>
                <a:t>MinMax</a:t>
              </a:r>
              <a:endParaRPr lang="en-US" altLang="ko-KR" sz="2000" dirty="0">
                <a:latin typeface="kopub"/>
              </a:endParaRPr>
            </a:p>
            <a:p>
              <a:pPr algn="ctr"/>
              <a:r>
                <a:rPr lang="ko-KR" altLang="en-US" sz="2000" dirty="0">
                  <a:latin typeface="kopub"/>
                </a:rPr>
                <a:t>정규화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DF8A0B70-9964-EF2A-EC81-67CFFE0BBFCD}"/>
                </a:ext>
              </a:extLst>
            </p:cNvPr>
            <p:cNvSpPr/>
            <p:nvPr/>
          </p:nvSpPr>
          <p:spPr>
            <a:xfrm>
              <a:off x="6736897" y="5341842"/>
              <a:ext cx="1727660" cy="94185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kopub"/>
                </a:rPr>
                <a:t>Binary</a:t>
              </a:r>
            </a:p>
            <a:p>
              <a:pPr algn="ctr"/>
              <a:r>
                <a:rPr lang="en-US" altLang="ko-KR" sz="2000" dirty="0">
                  <a:latin typeface="kopub"/>
                </a:rPr>
                <a:t>Encoding</a:t>
              </a:r>
              <a:endParaRPr lang="ko-KR" altLang="en-US" sz="2000" dirty="0">
                <a:latin typeface="kopub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A97C7D1A-20DE-53B1-1F2A-4A8571FF4663}"/>
                </a:ext>
              </a:extLst>
            </p:cNvPr>
            <p:cNvSpPr/>
            <p:nvPr/>
          </p:nvSpPr>
          <p:spPr>
            <a:xfrm>
              <a:off x="9301687" y="4305810"/>
              <a:ext cx="1727660" cy="94185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err="1">
                  <a:latin typeface="kopub"/>
                </a:rPr>
                <a:t>Nomalized</a:t>
              </a:r>
              <a:endParaRPr lang="en-US" altLang="ko-KR" sz="2000" dirty="0">
                <a:latin typeface="kopub"/>
              </a:endParaRPr>
            </a:p>
            <a:p>
              <a:pPr algn="ctr"/>
              <a:r>
                <a:rPr lang="en-US" altLang="ko-KR" sz="2000" dirty="0">
                  <a:latin typeface="kopub"/>
                </a:rPr>
                <a:t>Data</a:t>
              </a:r>
              <a:endParaRPr lang="ko-KR" altLang="en-US" sz="2000" dirty="0">
                <a:latin typeface="kopub"/>
              </a:endParaRPr>
            </a:p>
          </p:txBody>
        </p:sp>
        <p:sp>
          <p:nvSpPr>
            <p:cNvPr id="31" name="화살표: 아래쪽 30">
              <a:extLst>
                <a:ext uri="{FF2B5EF4-FFF2-40B4-BE49-F238E27FC236}">
                  <a16:creationId xmlns:a16="http://schemas.microsoft.com/office/drawing/2014/main" id="{8F798243-FEAF-5DF8-7D37-33EF767CD5AB}"/>
                </a:ext>
              </a:extLst>
            </p:cNvPr>
            <p:cNvSpPr/>
            <p:nvPr/>
          </p:nvSpPr>
          <p:spPr>
            <a:xfrm rot="14638656">
              <a:off x="8755633" y="5219118"/>
              <a:ext cx="264729" cy="525567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sp>
          <p:nvSpPr>
            <p:cNvPr id="32" name="화살표: 아래쪽 31">
              <a:extLst>
                <a:ext uri="{FF2B5EF4-FFF2-40B4-BE49-F238E27FC236}">
                  <a16:creationId xmlns:a16="http://schemas.microsoft.com/office/drawing/2014/main" id="{9CC57814-695F-4DA1-201F-AD705A6D27F4}"/>
                </a:ext>
              </a:extLst>
            </p:cNvPr>
            <p:cNvSpPr/>
            <p:nvPr/>
          </p:nvSpPr>
          <p:spPr>
            <a:xfrm rot="17602308">
              <a:off x="8756116" y="3953317"/>
              <a:ext cx="264729" cy="525567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sp>
          <p:nvSpPr>
            <p:cNvPr id="34" name="화살표: 아래쪽 33">
              <a:extLst>
                <a:ext uri="{FF2B5EF4-FFF2-40B4-BE49-F238E27FC236}">
                  <a16:creationId xmlns:a16="http://schemas.microsoft.com/office/drawing/2014/main" id="{ACA71F6D-836A-8D3B-1015-7C9F266D8FA2}"/>
                </a:ext>
              </a:extLst>
            </p:cNvPr>
            <p:cNvSpPr/>
            <p:nvPr/>
          </p:nvSpPr>
          <p:spPr>
            <a:xfrm rot="16200000">
              <a:off x="5901725" y="5398433"/>
              <a:ext cx="264729" cy="828672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B961AC6-C6E8-579E-1740-75E355C88F3B}"/>
              </a:ext>
            </a:extLst>
          </p:cNvPr>
          <p:cNvSpPr txBox="1"/>
          <p:nvPr/>
        </p:nvSpPr>
        <p:spPr>
          <a:xfrm>
            <a:off x="8750851" y="3667546"/>
            <a:ext cx="3266177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카테고리의 개수가 너무 많아 </a:t>
            </a:r>
            <a:r>
              <a:rPr lang="en-US" altLang="ko-KR" sz="2000" dirty="0">
                <a:latin typeface="KoPubWorld돋움체 Medium"/>
                <a:ea typeface="KoPubWorld돋움체 Medium"/>
                <a:cs typeface="KoPubWorld돋움체 Medium"/>
              </a:rPr>
              <a:t>One-Hot-Encoding </a:t>
            </a: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사용시 너무 많은 카테고리를 생성</a:t>
            </a:r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  <a:p>
            <a:pPr algn="l"/>
            <a:r>
              <a:rPr lang="en-US" altLang="ko-KR" sz="2000" dirty="0">
                <a:latin typeface="KoPubWorld돋움체 Medium"/>
                <a:ea typeface="KoPubWorld돋움체 Medium"/>
                <a:cs typeface="KoPubWorld돋움체 Medium"/>
              </a:rPr>
              <a:t>&gt;&gt; </a:t>
            </a: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용량 사용 증가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67F89A05-2D3D-847F-7ACC-1EB0F3833F35}"/>
              </a:ext>
            </a:extLst>
          </p:cNvPr>
          <p:cNvCxnSpPr>
            <a:cxnSpLocks/>
            <a:stCxn id="29" idx="3"/>
            <a:endCxn id="38" idx="2"/>
          </p:cNvCxnSpPr>
          <p:nvPr/>
        </p:nvCxnSpPr>
        <p:spPr>
          <a:xfrm flipV="1">
            <a:off x="6480849" y="4990985"/>
            <a:ext cx="3903091" cy="612053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A6182777-DD2C-C3ED-321D-076164868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472" b="2958"/>
          <a:stretch/>
        </p:blipFill>
        <p:spPr>
          <a:xfrm>
            <a:off x="8750851" y="1395432"/>
            <a:ext cx="3266177" cy="195854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2B7AAC5-331B-5482-3041-E749EFB56B82}"/>
              </a:ext>
            </a:extLst>
          </p:cNvPr>
          <p:cNvSpPr txBox="1"/>
          <p:nvPr/>
        </p:nvSpPr>
        <p:spPr>
          <a:xfrm>
            <a:off x="9702901" y="3334002"/>
            <a:ext cx="1362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 err="1">
                <a:latin typeface="KoPubWorld돋움체 Medium"/>
                <a:ea typeface="KoPubWorld돋움체 Medium"/>
                <a:cs typeface="KoPubWorld돋움체 Medium"/>
              </a:rPr>
              <a:t>전처리</a:t>
            </a:r>
            <a:r>
              <a:rPr lang="ko-KR" altLang="en-US" sz="1000" dirty="0">
                <a:latin typeface="KoPubWorld돋움체 Medium"/>
                <a:ea typeface="KoPubWorld돋움체 Medium"/>
                <a:cs typeface="KoPubWorld돋움체 Medium"/>
              </a:rPr>
              <a:t> 완료 결과물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68F6B3-3E3C-9948-DF03-E0D87823F7EB}"/>
              </a:ext>
            </a:extLst>
          </p:cNvPr>
          <p:cNvSpPr txBox="1"/>
          <p:nvPr/>
        </p:nvSpPr>
        <p:spPr>
          <a:xfrm>
            <a:off x="3524250" y="655731"/>
            <a:ext cx="5010151" cy="5770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ko-KR" altLang="en-US" sz="1050" b="1" dirty="0">
                <a:latin typeface="KoPubWorld돋움체 Medium"/>
                <a:ea typeface="KoPubWorld돋움체 Medium"/>
                <a:cs typeface="KoPubWorld돋움체 Medium"/>
              </a:rPr>
              <a:t>데이터 정규화를 하는 이유</a:t>
            </a:r>
            <a:endParaRPr lang="en-US" altLang="ko-KR" sz="1050" b="1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050" dirty="0">
                <a:latin typeface="KoPubWorld돋움체 Medium"/>
                <a:ea typeface="KoPubWorld돋움체 Medium"/>
                <a:cs typeface="KoPubWorld돋움체 Medium"/>
              </a:rPr>
              <a:t>각 변수들 간의 범위가 다르기 때문에 정규화를 함으로써 모델 학습에 미치는 영향을 동등하게 만들기 위함</a:t>
            </a:r>
            <a:endParaRPr lang="en-US" altLang="ko-KR" sz="105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59" name="별: 꼭짓점 16개 58">
            <a:extLst>
              <a:ext uri="{FF2B5EF4-FFF2-40B4-BE49-F238E27FC236}">
                <a16:creationId xmlns:a16="http://schemas.microsoft.com/office/drawing/2014/main" id="{8BBEE90B-C1DC-4522-9941-676812A62033}"/>
              </a:ext>
            </a:extLst>
          </p:cNvPr>
          <p:cNvSpPr/>
          <p:nvPr/>
        </p:nvSpPr>
        <p:spPr>
          <a:xfrm>
            <a:off x="7083363" y="5347048"/>
            <a:ext cx="3403274" cy="1222588"/>
          </a:xfrm>
          <a:prstGeom prst="star16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"/>
              </a:rPr>
              <a:t>카테고리가 많을수록 학습이 </a:t>
            </a:r>
            <a:r>
              <a:rPr lang="ko-KR" altLang="en-US" sz="1200" dirty="0" err="1">
                <a:solidFill>
                  <a:schemeClr val="tx1"/>
                </a:solidFill>
                <a:latin typeface="kopub"/>
              </a:rPr>
              <a:t>오래걸리고</a:t>
            </a:r>
            <a:r>
              <a:rPr lang="ko-KR" altLang="en-US" sz="1200" dirty="0">
                <a:solidFill>
                  <a:schemeClr val="tx1"/>
                </a:solidFill>
                <a:latin typeface="kopub"/>
              </a:rPr>
              <a:t> 리소스를 많이 요구 </a:t>
            </a:r>
          </a:p>
        </p:txBody>
      </p:sp>
      <p:sp>
        <p:nvSpPr>
          <p:cNvPr id="60" name="별: 꼭짓점 16개 59">
            <a:extLst>
              <a:ext uri="{FF2B5EF4-FFF2-40B4-BE49-F238E27FC236}">
                <a16:creationId xmlns:a16="http://schemas.microsoft.com/office/drawing/2014/main" id="{7329C9AF-DE8A-4C71-7D43-7E4DAF382B8A}"/>
              </a:ext>
            </a:extLst>
          </p:cNvPr>
          <p:cNvSpPr/>
          <p:nvPr/>
        </p:nvSpPr>
        <p:spPr>
          <a:xfrm>
            <a:off x="5184523" y="1847874"/>
            <a:ext cx="3403274" cy="1222588"/>
          </a:xfrm>
          <a:prstGeom prst="star16">
            <a:avLst>
              <a:gd name="adj" fmla="val 4451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kopub"/>
              </a:rPr>
              <a:t>서로 다른 </a:t>
            </a:r>
            <a:r>
              <a:rPr lang="en-US" altLang="ko-KR" sz="1200" dirty="0">
                <a:solidFill>
                  <a:schemeClr val="tx1"/>
                </a:solidFill>
                <a:latin typeface="kopub"/>
              </a:rPr>
              <a:t>feature</a:t>
            </a:r>
            <a:r>
              <a:rPr lang="ko-KR" altLang="en-US" sz="1200" dirty="0">
                <a:solidFill>
                  <a:schemeClr val="tx1"/>
                </a:solidFill>
                <a:latin typeface="kopub"/>
              </a:rPr>
              <a:t>들의 최대 최소값의 스케일로 </a:t>
            </a:r>
            <a:r>
              <a:rPr lang="en-US" altLang="ko-KR" sz="1200" dirty="0">
                <a:solidFill>
                  <a:schemeClr val="tx1"/>
                </a:solidFill>
                <a:latin typeface="kopub"/>
              </a:rPr>
              <a:t>0</a:t>
            </a:r>
            <a:r>
              <a:rPr lang="ko-KR" altLang="en-US" sz="1200" dirty="0">
                <a:solidFill>
                  <a:schemeClr val="tx1"/>
                </a:solidFill>
                <a:latin typeface="kopub"/>
              </a:rPr>
              <a:t>과 </a:t>
            </a:r>
            <a:r>
              <a:rPr lang="en-US" altLang="ko-KR" sz="1200" dirty="0">
                <a:solidFill>
                  <a:schemeClr val="tx1"/>
                </a:solidFill>
                <a:latin typeface="kopub"/>
              </a:rPr>
              <a:t>1  </a:t>
            </a:r>
            <a:r>
              <a:rPr lang="ko-KR" altLang="en-US" sz="1200" dirty="0">
                <a:solidFill>
                  <a:schemeClr val="tx1"/>
                </a:solidFill>
                <a:latin typeface="kopub"/>
              </a:rPr>
              <a:t>사이의 값으로 맞춰주는 정규화 방법</a:t>
            </a: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421DDF5E-EF05-0B38-5C8A-B8FE84738BE0}"/>
              </a:ext>
            </a:extLst>
          </p:cNvPr>
          <p:cNvCxnSpPr>
            <a:cxnSpLocks/>
            <a:stCxn id="28" idx="3"/>
            <a:endCxn id="60" idx="6"/>
          </p:cNvCxnSpPr>
          <p:nvPr/>
        </p:nvCxnSpPr>
        <p:spPr>
          <a:xfrm flipV="1">
            <a:off x="6480849" y="3070462"/>
            <a:ext cx="405311" cy="772240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00087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A99547D-BB47-5305-6A32-C7E2F3E28237}"/>
              </a:ext>
            </a:extLst>
          </p:cNvPr>
          <p:cNvSpPr txBox="1"/>
          <p:nvPr/>
        </p:nvSpPr>
        <p:spPr>
          <a:xfrm>
            <a:off x="822555" y="871440"/>
            <a:ext cx="6778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>
              <a:buFont typeface="Arial"/>
              <a:buChar char="•"/>
              <a:defRPr/>
            </a:pP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모델 선정 조건 </a:t>
            </a:r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4FD7E8AF-9CF1-55CF-28CE-DC43BFE0E9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247017"/>
            <a:ext cx="5576964" cy="624423"/>
          </a:xfrm>
        </p:spPr>
        <p:txBody>
          <a:bodyPr/>
          <a:lstStyle/>
          <a:p>
            <a:pPr>
              <a:defRPr/>
            </a:pPr>
            <a:r>
              <a:rPr lang="en-US" altLang="ko-KR" sz="2800" b="1" dirty="0"/>
              <a:t>2. 4 </a:t>
            </a:r>
            <a:r>
              <a:rPr lang="ko-KR" altLang="en-US" sz="2800" b="1" dirty="0"/>
              <a:t>모델 선정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DB2884-00B9-5F80-777B-70EF0B56C262}"/>
              </a:ext>
            </a:extLst>
          </p:cNvPr>
          <p:cNvSpPr txBox="1"/>
          <p:nvPr/>
        </p:nvSpPr>
        <p:spPr>
          <a:xfrm>
            <a:off x="3953902" y="106637"/>
            <a:ext cx="7458791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 sz="1600" dirty="0">
                <a:latin typeface="KoPubWorld돋움체 Medium"/>
                <a:ea typeface="KoPubWorld돋움체 Medium"/>
                <a:cs typeface="KoPubWorld돋움체 Medium"/>
              </a:rPr>
              <a:t>산사태가 발생했을 때의 기상 조건</a:t>
            </a: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, </a:t>
            </a:r>
            <a:r>
              <a:rPr lang="ko-KR" altLang="en-US" sz="1600" dirty="0">
                <a:latin typeface="KoPubWorld돋움체 Medium"/>
                <a:ea typeface="KoPubWorld돋움체 Medium"/>
                <a:cs typeface="KoPubWorld돋움체 Medium"/>
              </a:rPr>
              <a:t>토양도</a:t>
            </a: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 sz="1600" dirty="0">
                <a:latin typeface="KoPubWorld돋움체 Medium"/>
                <a:ea typeface="KoPubWorld돋움체 Medium"/>
                <a:cs typeface="KoPubWorld돋움체 Medium"/>
              </a:rPr>
              <a:t>임상도 변수들의 특징들을 추출해 산사태 발생 유무 판단</a:t>
            </a:r>
            <a:endParaRPr lang="en-US" altLang="ko-KR" sz="1600" dirty="0">
              <a:latin typeface="KoPubWorld돋움체 Medium"/>
              <a:ea typeface="KoPubWorld돋움체 Medium"/>
              <a:cs typeface="KoPubWorld돋움체 Medium"/>
            </a:endParaRPr>
          </a:p>
          <a:p>
            <a:pPr>
              <a:defRPr/>
            </a:pPr>
            <a:endParaRPr lang="en-US" altLang="ko-KR" sz="1600" dirty="0">
              <a:latin typeface="KoPubWorld돋움체 Medium"/>
              <a:ea typeface="KoPubWorld돋움체 Medium"/>
              <a:cs typeface="KoPubWorld돋움체 Medium"/>
            </a:endParaRPr>
          </a:p>
          <a:p>
            <a:pPr>
              <a:defRPr/>
            </a:pPr>
            <a:r>
              <a:rPr lang="ko-KR" altLang="en-US" sz="1600" dirty="0">
                <a:latin typeface="KoPubWorld돋움체 Medium"/>
                <a:ea typeface="KoPubWorld돋움체 Medium"/>
                <a:cs typeface="KoPubWorld돋움체 Medium"/>
              </a:rPr>
              <a:t>이를 기반으로 산사태 발생 유무를 분류하기위한 모델 선정</a:t>
            </a:r>
            <a:endParaRPr lang="en-US" altLang="ko-KR" sz="16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914E6AD-82D0-B620-C7B7-852E1A2ABEB9}"/>
              </a:ext>
            </a:extLst>
          </p:cNvPr>
          <p:cNvGrpSpPr/>
          <p:nvPr/>
        </p:nvGrpSpPr>
        <p:grpSpPr>
          <a:xfrm>
            <a:off x="2071655" y="1232352"/>
            <a:ext cx="8395594" cy="2569778"/>
            <a:chOff x="256457" y="2808512"/>
            <a:chExt cx="7458791" cy="3449413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4364ED7-67C5-1847-8F11-73AA5A389880}"/>
                </a:ext>
              </a:extLst>
            </p:cNvPr>
            <p:cNvSpPr/>
            <p:nvPr/>
          </p:nvSpPr>
          <p:spPr>
            <a:xfrm>
              <a:off x="256457" y="2808512"/>
              <a:ext cx="7458791" cy="344941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92279805-C489-8283-3FE2-1A0C73B411B6}"/>
                </a:ext>
              </a:extLst>
            </p:cNvPr>
            <p:cNvSpPr/>
            <p:nvPr/>
          </p:nvSpPr>
          <p:spPr>
            <a:xfrm>
              <a:off x="3630151" y="2881296"/>
              <a:ext cx="1531876" cy="728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>
                  <a:latin typeface="kopub"/>
                </a:rPr>
                <a:t>분류</a:t>
              </a:r>
              <a:endParaRPr lang="en-US" altLang="ko-KR" sz="1050" dirty="0">
                <a:latin typeface="kopub"/>
              </a:endParaRPr>
            </a:p>
            <a:p>
              <a:pPr algn="ctr"/>
              <a:r>
                <a:rPr lang="en-US" altLang="ko-KR" sz="1050" dirty="0">
                  <a:latin typeface="kopub"/>
                </a:rPr>
                <a:t>(Classification)</a:t>
              </a:r>
              <a:endParaRPr lang="ko-KR" altLang="en-US" sz="1050" dirty="0">
                <a:latin typeface="kopub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D42FA47-947C-BED4-0859-B93916737FFD}"/>
                </a:ext>
              </a:extLst>
            </p:cNvPr>
            <p:cNvSpPr/>
            <p:nvPr/>
          </p:nvSpPr>
          <p:spPr>
            <a:xfrm>
              <a:off x="822555" y="4583223"/>
              <a:ext cx="1531876" cy="728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 dirty="0" err="1">
                  <a:latin typeface="kopub"/>
                </a:rPr>
                <a:t>배깅</a:t>
              </a:r>
              <a:endParaRPr lang="en-US" altLang="ko-KR" sz="1050" dirty="0">
                <a:latin typeface="kopub"/>
              </a:endParaRPr>
            </a:p>
            <a:p>
              <a:pPr algn="ctr"/>
              <a:r>
                <a:rPr lang="en-US" altLang="ko-KR" sz="1050" dirty="0">
                  <a:latin typeface="kopub"/>
                </a:rPr>
                <a:t>(Bagging)</a:t>
              </a:r>
              <a:endParaRPr lang="ko-KR" altLang="en-US" sz="1050" dirty="0">
                <a:latin typeface="kopub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5A23567-DCFD-F361-D2DE-2C736B425051}"/>
                </a:ext>
              </a:extLst>
            </p:cNvPr>
            <p:cNvSpPr/>
            <p:nvPr/>
          </p:nvSpPr>
          <p:spPr>
            <a:xfrm>
              <a:off x="2098275" y="3760179"/>
              <a:ext cx="1531876" cy="728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kopub"/>
                </a:rPr>
                <a:t>앙상블 학습</a:t>
              </a:r>
              <a:endParaRPr lang="en-US" altLang="ko-KR" sz="1000" dirty="0">
                <a:latin typeface="kopub"/>
              </a:endParaRPr>
            </a:p>
            <a:p>
              <a:pPr algn="ctr"/>
              <a:r>
                <a:rPr lang="en-US" altLang="ko-KR" sz="1000" dirty="0">
                  <a:latin typeface="kopub"/>
                </a:rPr>
                <a:t>(Ensemble Learning)</a:t>
              </a:r>
              <a:endParaRPr lang="ko-KR" altLang="en-US" sz="1000" dirty="0">
                <a:latin typeface="kopub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949169A-444E-3156-A1CF-1356BDFF1635}"/>
                </a:ext>
              </a:extLst>
            </p:cNvPr>
            <p:cNvSpPr/>
            <p:nvPr/>
          </p:nvSpPr>
          <p:spPr>
            <a:xfrm>
              <a:off x="5471969" y="3760179"/>
              <a:ext cx="1531876" cy="728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kopub"/>
                </a:rPr>
                <a:t>SVM</a:t>
              </a:r>
            </a:p>
            <a:p>
              <a:pPr algn="ctr"/>
              <a:r>
                <a:rPr lang="en-US" altLang="ko-KR" sz="1000" dirty="0">
                  <a:latin typeface="kopub"/>
                </a:rPr>
                <a:t>(Support Vector Machine)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873C657-AE47-513F-2F55-14D267679553}"/>
                </a:ext>
              </a:extLst>
            </p:cNvPr>
            <p:cNvSpPr/>
            <p:nvPr/>
          </p:nvSpPr>
          <p:spPr>
            <a:xfrm>
              <a:off x="822555" y="5548410"/>
              <a:ext cx="1531876" cy="55245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kopub"/>
                </a:rPr>
                <a:t>랜덤 포레스트</a:t>
              </a:r>
              <a:endParaRPr lang="en-US" altLang="ko-KR" sz="1100" dirty="0">
                <a:latin typeface="kopub"/>
              </a:endParaRPr>
            </a:p>
            <a:p>
              <a:pPr algn="ctr"/>
              <a:r>
                <a:rPr lang="en-US" altLang="ko-KR" sz="1100" dirty="0">
                  <a:latin typeface="kopub"/>
                </a:rPr>
                <a:t>(Random Forest)</a:t>
              </a:r>
              <a:endParaRPr lang="ko-KR" altLang="en-US" sz="1100" dirty="0">
                <a:latin typeface="kopub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2030633-4293-02E1-0CE9-7B16218D0623}"/>
                </a:ext>
              </a:extLst>
            </p:cNvPr>
            <p:cNvSpPr/>
            <p:nvPr/>
          </p:nvSpPr>
          <p:spPr>
            <a:xfrm>
              <a:off x="3147262" y="5548410"/>
              <a:ext cx="1531876" cy="55245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latin typeface="kopub"/>
                </a:rPr>
                <a:t>GBM</a:t>
              </a:r>
            </a:p>
            <a:p>
              <a:pPr algn="ctr"/>
              <a:r>
                <a:rPr lang="en-US" altLang="ko-KR" sz="1100" dirty="0">
                  <a:latin typeface="kopub"/>
                </a:rPr>
                <a:t>(Gradient Boosting)</a:t>
              </a:r>
              <a:endParaRPr lang="ko-KR" altLang="en-US" sz="1100" dirty="0">
                <a:latin typeface="kopub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4C9369B-44EA-4599-00B7-6009FD2FAD43}"/>
                </a:ext>
              </a:extLst>
            </p:cNvPr>
            <p:cNvSpPr/>
            <p:nvPr/>
          </p:nvSpPr>
          <p:spPr>
            <a:xfrm>
              <a:off x="5471969" y="5572125"/>
              <a:ext cx="1531876" cy="5524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kopub"/>
                </a:rPr>
                <a:t>Kernel SVM</a:t>
              </a:r>
              <a:endParaRPr lang="ko-KR" altLang="en-US" sz="1200" dirty="0">
                <a:latin typeface="kopub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B9C52E7-0B9B-7C3A-01E4-945E229E826C}"/>
                </a:ext>
              </a:extLst>
            </p:cNvPr>
            <p:cNvSpPr/>
            <p:nvPr/>
          </p:nvSpPr>
          <p:spPr>
            <a:xfrm>
              <a:off x="3147262" y="4583223"/>
              <a:ext cx="1531876" cy="72876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latin typeface="kopub"/>
                </a:rPr>
                <a:t>부스팅</a:t>
              </a:r>
              <a:endParaRPr lang="en-US" altLang="ko-KR" sz="1050" dirty="0">
                <a:latin typeface="kopub"/>
              </a:endParaRPr>
            </a:p>
            <a:p>
              <a:pPr algn="ctr"/>
              <a:r>
                <a:rPr lang="en-US" altLang="ko-KR" sz="1050" dirty="0">
                  <a:latin typeface="kopub"/>
                </a:rPr>
                <a:t>(Boosting)</a:t>
              </a:r>
              <a:endParaRPr lang="ko-KR" altLang="en-US" sz="1050" dirty="0">
                <a:latin typeface="kopub"/>
              </a:endParaRPr>
            </a:p>
          </p:txBody>
        </p:sp>
        <p:sp>
          <p:nvSpPr>
            <p:cNvPr id="36" name="화살표: 아래쪽 35">
              <a:extLst>
                <a:ext uri="{FF2B5EF4-FFF2-40B4-BE49-F238E27FC236}">
                  <a16:creationId xmlns:a16="http://schemas.microsoft.com/office/drawing/2014/main" id="{18D7A766-E365-0195-95A0-9288D217002D}"/>
                </a:ext>
              </a:extLst>
            </p:cNvPr>
            <p:cNvSpPr/>
            <p:nvPr/>
          </p:nvSpPr>
          <p:spPr>
            <a:xfrm>
              <a:off x="6133772" y="4713697"/>
              <a:ext cx="208269" cy="624423"/>
            </a:xfrm>
            <a:prstGeom prst="down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sp>
          <p:nvSpPr>
            <p:cNvPr id="37" name="화살표: 아래쪽 36">
              <a:extLst>
                <a:ext uri="{FF2B5EF4-FFF2-40B4-BE49-F238E27FC236}">
                  <a16:creationId xmlns:a16="http://schemas.microsoft.com/office/drawing/2014/main" id="{26CD2B94-C920-B4F4-53EB-FFC47EDB24DD}"/>
                </a:ext>
              </a:extLst>
            </p:cNvPr>
            <p:cNvSpPr/>
            <p:nvPr/>
          </p:nvSpPr>
          <p:spPr>
            <a:xfrm rot="18655088">
              <a:off x="5258766" y="3330967"/>
              <a:ext cx="208269" cy="624423"/>
            </a:xfrm>
            <a:prstGeom prst="down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sp>
          <p:nvSpPr>
            <p:cNvPr id="38" name="화살표: 아래쪽 37">
              <a:extLst>
                <a:ext uri="{FF2B5EF4-FFF2-40B4-BE49-F238E27FC236}">
                  <a16:creationId xmlns:a16="http://schemas.microsoft.com/office/drawing/2014/main" id="{27A3F26C-989C-7E8D-695C-5D82415A31C2}"/>
                </a:ext>
              </a:extLst>
            </p:cNvPr>
            <p:cNvSpPr/>
            <p:nvPr/>
          </p:nvSpPr>
          <p:spPr>
            <a:xfrm>
              <a:off x="3809065" y="5351841"/>
              <a:ext cx="208269" cy="167994"/>
            </a:xfrm>
            <a:prstGeom prst="down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sp>
          <p:nvSpPr>
            <p:cNvPr id="39" name="화살표: 아래쪽 38">
              <a:extLst>
                <a:ext uri="{FF2B5EF4-FFF2-40B4-BE49-F238E27FC236}">
                  <a16:creationId xmlns:a16="http://schemas.microsoft.com/office/drawing/2014/main" id="{2C60B5E1-C7AC-BA46-F569-19F76C4E2251}"/>
                </a:ext>
              </a:extLst>
            </p:cNvPr>
            <p:cNvSpPr/>
            <p:nvPr/>
          </p:nvSpPr>
          <p:spPr>
            <a:xfrm>
              <a:off x="1484965" y="5361366"/>
              <a:ext cx="208269" cy="167994"/>
            </a:xfrm>
            <a:prstGeom prst="down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sp>
          <p:nvSpPr>
            <p:cNvPr id="40" name="화살표: 아래쪽 39">
              <a:extLst>
                <a:ext uri="{FF2B5EF4-FFF2-40B4-BE49-F238E27FC236}">
                  <a16:creationId xmlns:a16="http://schemas.microsoft.com/office/drawing/2014/main" id="{78272D9C-7DC1-9503-1FF1-70395EFD3481}"/>
                </a:ext>
              </a:extLst>
            </p:cNvPr>
            <p:cNvSpPr/>
            <p:nvPr/>
          </p:nvSpPr>
          <p:spPr>
            <a:xfrm rot="19438830">
              <a:off x="3385461" y="4433516"/>
              <a:ext cx="208269" cy="167994"/>
            </a:xfrm>
            <a:prstGeom prst="down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sp>
          <p:nvSpPr>
            <p:cNvPr id="41" name="화살표: 아래쪽 40">
              <a:extLst>
                <a:ext uri="{FF2B5EF4-FFF2-40B4-BE49-F238E27FC236}">
                  <a16:creationId xmlns:a16="http://schemas.microsoft.com/office/drawing/2014/main" id="{F48DDB6E-BE39-F5EC-5A00-2C0E392F38B5}"/>
                </a:ext>
              </a:extLst>
            </p:cNvPr>
            <p:cNvSpPr/>
            <p:nvPr/>
          </p:nvSpPr>
          <p:spPr>
            <a:xfrm rot="2595224">
              <a:off x="2074853" y="4452085"/>
              <a:ext cx="208269" cy="167994"/>
            </a:xfrm>
            <a:prstGeom prst="down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sp>
          <p:nvSpPr>
            <p:cNvPr id="42" name="화살표: 아래쪽 41">
              <a:extLst>
                <a:ext uri="{FF2B5EF4-FFF2-40B4-BE49-F238E27FC236}">
                  <a16:creationId xmlns:a16="http://schemas.microsoft.com/office/drawing/2014/main" id="{FB8E5E5A-ED86-878E-CC28-72CA30FEC3A6}"/>
                </a:ext>
              </a:extLst>
            </p:cNvPr>
            <p:cNvSpPr/>
            <p:nvPr/>
          </p:nvSpPr>
          <p:spPr>
            <a:xfrm rot="2841415">
              <a:off x="3355350" y="3443149"/>
              <a:ext cx="188843" cy="333811"/>
            </a:xfrm>
            <a:prstGeom prst="downArrow">
              <a:avLst/>
            </a:prstGeom>
            <a:solidFill>
              <a:srgbClr val="595959"/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</p:grpSp>
      <p:pic>
        <p:nvPicPr>
          <p:cNvPr id="57" name="Picture 2">
            <a:extLst>
              <a:ext uri="{FF2B5EF4-FFF2-40B4-BE49-F238E27FC236}">
                <a16:creationId xmlns:a16="http://schemas.microsoft.com/office/drawing/2014/main" id="{EBC84789-5FBF-4C51-EE20-A5316ED07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03" y="4153743"/>
            <a:ext cx="3732841" cy="197685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0DB9625B-231F-9748-2CD2-24AE5AD31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366" y="4153744"/>
            <a:ext cx="3939772" cy="19768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별: 꼭짓점 12개 13">
            <a:extLst>
              <a:ext uri="{FF2B5EF4-FFF2-40B4-BE49-F238E27FC236}">
                <a16:creationId xmlns:a16="http://schemas.microsoft.com/office/drawing/2014/main" id="{4140B1EC-25FC-37E5-18CB-CC19A58CEFAF}"/>
              </a:ext>
            </a:extLst>
          </p:cNvPr>
          <p:cNvSpPr/>
          <p:nvPr/>
        </p:nvSpPr>
        <p:spPr>
          <a:xfrm>
            <a:off x="10228463" y="695501"/>
            <a:ext cx="2046669" cy="1158669"/>
          </a:xfrm>
          <a:prstGeom prst="star12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"/>
              </a:rPr>
              <a:t>이를 위해 분류 모델 사용</a:t>
            </a:r>
            <a:r>
              <a:rPr lang="en-US" altLang="ko-KR" sz="1400" dirty="0">
                <a:solidFill>
                  <a:schemeClr val="bg1"/>
                </a:solidFill>
                <a:latin typeface="kopub"/>
              </a:rPr>
              <a:t>!</a:t>
            </a:r>
            <a:endParaRPr lang="ko-KR" altLang="en-US" sz="1400" dirty="0">
              <a:solidFill>
                <a:schemeClr val="bg1"/>
              </a:solidFill>
              <a:latin typeface="kopub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196A64BE-5F0A-66DE-9315-0421EA42C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59" y="4153743"/>
            <a:ext cx="3595280" cy="19768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D9904C0-4EF9-559D-258C-396DE2A6F947}"/>
              </a:ext>
            </a:extLst>
          </p:cNvPr>
          <p:cNvCxnSpPr>
            <a:stCxn id="29" idx="2"/>
            <a:endCxn id="57" idx="0"/>
          </p:cNvCxnSpPr>
          <p:nvPr/>
        </p:nvCxnSpPr>
        <p:spPr>
          <a:xfrm flipH="1">
            <a:off x="2144424" y="3685118"/>
            <a:ext cx="1426567" cy="4686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0633CE5-AEC5-FB50-92AD-8747AC92E09B}"/>
              </a:ext>
            </a:extLst>
          </p:cNvPr>
          <p:cNvCxnSpPr>
            <a:cxnSpLocks/>
            <a:stCxn id="30" idx="2"/>
            <a:endCxn id="61" idx="0"/>
          </p:cNvCxnSpPr>
          <p:nvPr/>
        </p:nvCxnSpPr>
        <p:spPr>
          <a:xfrm>
            <a:off x="6187675" y="3685118"/>
            <a:ext cx="5577" cy="468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4609F36-9881-6A4D-F693-5DBC7C256007}"/>
              </a:ext>
            </a:extLst>
          </p:cNvPr>
          <p:cNvCxnSpPr>
            <a:cxnSpLocks/>
            <a:stCxn id="31" idx="2"/>
            <a:endCxn id="59" idx="0"/>
          </p:cNvCxnSpPr>
          <p:nvPr/>
        </p:nvCxnSpPr>
        <p:spPr>
          <a:xfrm>
            <a:off x="8804359" y="3702786"/>
            <a:ext cx="1368940" cy="450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80693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A99547D-BB47-5305-6A32-C7E2F3E28237}"/>
              </a:ext>
            </a:extLst>
          </p:cNvPr>
          <p:cNvSpPr txBox="1"/>
          <p:nvPr/>
        </p:nvSpPr>
        <p:spPr>
          <a:xfrm>
            <a:off x="822555" y="871440"/>
            <a:ext cx="6778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>
              <a:buFont typeface="Arial"/>
              <a:buChar char="•"/>
              <a:defRPr/>
            </a:pP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 모델 성능 지표</a:t>
            </a:r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4FD7E8AF-9CF1-55CF-28CE-DC43BFE0E9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247017"/>
            <a:ext cx="5576964" cy="624423"/>
          </a:xfrm>
        </p:spPr>
        <p:txBody>
          <a:bodyPr/>
          <a:lstStyle/>
          <a:p>
            <a:pPr>
              <a:defRPr/>
            </a:pPr>
            <a:r>
              <a:rPr lang="en-US" altLang="ko-KR" sz="2800" b="1" dirty="0"/>
              <a:t>3. 1 </a:t>
            </a:r>
            <a:r>
              <a:rPr lang="ko-KR" altLang="en-US" sz="2800" b="1" dirty="0"/>
              <a:t>모델 성능 평가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8DAAFD0-1D9E-FE9F-6DF7-F42F11561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493728"/>
              </p:ext>
            </p:extLst>
          </p:nvPr>
        </p:nvGraphicFramePr>
        <p:xfrm>
          <a:off x="744651" y="1615462"/>
          <a:ext cx="10702696" cy="384236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12749">
                  <a:extLst>
                    <a:ext uri="{9D8B030D-6E8A-4147-A177-3AD203B41FA5}">
                      <a16:colId xmlns:a16="http://schemas.microsoft.com/office/drawing/2014/main" val="3605177689"/>
                    </a:ext>
                  </a:extLst>
                </a:gridCol>
                <a:gridCol w="827791">
                  <a:extLst>
                    <a:ext uri="{9D8B030D-6E8A-4147-A177-3AD203B41FA5}">
                      <a16:colId xmlns:a16="http://schemas.microsoft.com/office/drawing/2014/main" val="3963511685"/>
                    </a:ext>
                  </a:extLst>
                </a:gridCol>
                <a:gridCol w="2140539">
                  <a:extLst>
                    <a:ext uri="{9D8B030D-6E8A-4147-A177-3AD203B41FA5}">
                      <a16:colId xmlns:a16="http://schemas.microsoft.com/office/drawing/2014/main" val="2556528723"/>
                    </a:ext>
                  </a:extLst>
                </a:gridCol>
                <a:gridCol w="2140539">
                  <a:extLst>
                    <a:ext uri="{9D8B030D-6E8A-4147-A177-3AD203B41FA5}">
                      <a16:colId xmlns:a16="http://schemas.microsoft.com/office/drawing/2014/main" val="3121474331"/>
                    </a:ext>
                  </a:extLst>
                </a:gridCol>
                <a:gridCol w="2140539">
                  <a:extLst>
                    <a:ext uri="{9D8B030D-6E8A-4147-A177-3AD203B41FA5}">
                      <a16:colId xmlns:a16="http://schemas.microsoft.com/office/drawing/2014/main" val="586629163"/>
                    </a:ext>
                  </a:extLst>
                </a:gridCol>
                <a:gridCol w="2140539">
                  <a:extLst>
                    <a:ext uri="{9D8B030D-6E8A-4147-A177-3AD203B41FA5}">
                      <a16:colId xmlns:a16="http://schemas.microsoft.com/office/drawing/2014/main" val="3043570509"/>
                    </a:ext>
                  </a:extLst>
                </a:gridCol>
              </a:tblGrid>
              <a:tr h="500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/>
                        <a:t>Model</a:t>
                      </a:r>
                      <a:endParaRPr lang="ko-KR" altLang="en-US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u="sng" dirty="0"/>
                        <a:t>Status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/>
                        <a:t>Precision</a:t>
                      </a:r>
                      <a:endParaRPr lang="ko-KR" altLang="en-US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/>
                        <a:t>Recall</a:t>
                      </a:r>
                      <a:endParaRPr lang="ko-KR" altLang="en-US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/>
                        <a:t>F1-Score</a:t>
                      </a:r>
                      <a:endParaRPr lang="ko-KR" altLang="en-US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/>
                        <a:t>Accuracy</a:t>
                      </a:r>
                      <a:endParaRPr lang="ko-KR" altLang="en-US" u="sng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95253"/>
                  </a:ext>
                </a:extLst>
              </a:tr>
              <a:tr h="5570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bg1"/>
                          </a:solidFill>
                        </a:rPr>
                        <a:t>Random Forest</a:t>
                      </a:r>
                      <a:endParaRPr lang="ko-KR" altLang="en-US" u="sng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u="sng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tx1"/>
                          </a:solidFill>
                        </a:rPr>
                        <a:t>0.70</a:t>
                      </a:r>
                      <a:endParaRPr lang="ko-KR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tx1"/>
                          </a:solidFill>
                        </a:rPr>
                        <a:t>0.85</a:t>
                      </a:r>
                      <a:endParaRPr lang="ko-KR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tx1"/>
                          </a:solidFill>
                        </a:rPr>
                        <a:t>0.77</a:t>
                      </a:r>
                      <a:endParaRPr lang="ko-KR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tx1"/>
                          </a:solidFill>
                        </a:rPr>
                        <a:t>0.74</a:t>
                      </a:r>
                      <a:endParaRPr lang="ko-KR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614176"/>
                  </a:ext>
                </a:extLst>
              </a:tr>
              <a:tr h="557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u="sng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tx1"/>
                          </a:solidFill>
                        </a:rPr>
                        <a:t>0.81</a:t>
                      </a:r>
                      <a:endParaRPr lang="ko-KR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tx1"/>
                          </a:solidFill>
                        </a:rPr>
                        <a:t>0.64</a:t>
                      </a:r>
                      <a:endParaRPr lang="ko-KR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tx1"/>
                          </a:solidFill>
                        </a:rPr>
                        <a:t>0.71</a:t>
                      </a:r>
                      <a:endParaRPr lang="ko-KR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528696"/>
                  </a:ext>
                </a:extLst>
              </a:tr>
              <a:tr h="5570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bg1"/>
                          </a:solidFill>
                        </a:rPr>
                        <a:t>SVM</a:t>
                      </a:r>
                      <a:endParaRPr lang="ko-KR" altLang="en-US" u="sng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u="sng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tx1"/>
                          </a:solidFill>
                        </a:rPr>
                        <a:t>0.99</a:t>
                      </a:r>
                      <a:endParaRPr lang="ko-KR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tx1"/>
                          </a:solidFill>
                        </a:rPr>
                        <a:t>0.73</a:t>
                      </a:r>
                      <a:endParaRPr lang="ko-KR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tx1"/>
                          </a:solidFill>
                        </a:rPr>
                        <a:t>0.84</a:t>
                      </a:r>
                      <a:endParaRPr lang="ko-KR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tx1"/>
                          </a:solidFill>
                        </a:rPr>
                        <a:t>0.74</a:t>
                      </a:r>
                      <a:endParaRPr lang="ko-KR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505078"/>
                  </a:ext>
                </a:extLst>
              </a:tr>
              <a:tr h="557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u="sng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tx1"/>
                          </a:solidFill>
                        </a:rPr>
                        <a:t>0.09</a:t>
                      </a:r>
                      <a:endParaRPr lang="ko-KR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tx1"/>
                          </a:solidFill>
                        </a:rPr>
                        <a:t>0.82</a:t>
                      </a:r>
                      <a:endParaRPr lang="ko-KR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tx1"/>
                          </a:solidFill>
                        </a:rPr>
                        <a:t>0.16</a:t>
                      </a:r>
                      <a:endParaRPr lang="ko-KR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963285"/>
                  </a:ext>
                </a:extLst>
              </a:tr>
              <a:tr h="5570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bg1"/>
                          </a:solidFill>
                        </a:rPr>
                        <a:t>GBM</a:t>
                      </a:r>
                      <a:endParaRPr lang="ko-KR" altLang="en-US" u="sng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u="sng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tx1"/>
                          </a:solidFill>
                        </a:rPr>
                        <a:t>0.60</a:t>
                      </a:r>
                      <a:endParaRPr lang="ko-KR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tx1"/>
                          </a:solidFill>
                        </a:rPr>
                        <a:t>0.95</a:t>
                      </a:r>
                      <a:endParaRPr lang="ko-KR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tx1"/>
                          </a:solidFill>
                        </a:rPr>
                        <a:t>0.73</a:t>
                      </a:r>
                      <a:endParaRPr lang="ko-KR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tx1"/>
                          </a:solidFill>
                        </a:rPr>
                        <a:t>0.65</a:t>
                      </a:r>
                      <a:endParaRPr lang="ko-KR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149006"/>
                  </a:ext>
                </a:extLst>
              </a:tr>
              <a:tr h="5570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u="sng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tx1"/>
                          </a:solidFill>
                        </a:rPr>
                        <a:t>0.87</a:t>
                      </a:r>
                      <a:endParaRPr lang="ko-KR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tx1"/>
                          </a:solidFill>
                        </a:rPr>
                        <a:t>0.36</a:t>
                      </a:r>
                      <a:endParaRPr lang="ko-KR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u="sng" dirty="0">
                          <a:solidFill>
                            <a:schemeClr val="tx1"/>
                          </a:solidFill>
                        </a:rPr>
                        <a:t>0.51</a:t>
                      </a:r>
                      <a:endParaRPr lang="ko-KR" altLang="en-US" u="sng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1809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9119DA4-7CBB-886E-C171-909B08AEE1A8}"/>
              </a:ext>
            </a:extLst>
          </p:cNvPr>
          <p:cNvSpPr txBox="1"/>
          <p:nvPr/>
        </p:nvSpPr>
        <p:spPr>
          <a:xfrm>
            <a:off x="3857845" y="209720"/>
            <a:ext cx="76769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>
              <a:buFont typeface="Arial"/>
              <a:buChar char="•"/>
              <a:defRPr/>
            </a:pP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Precision(</a:t>
            </a:r>
            <a:r>
              <a:rPr lang="ko-KR" altLang="en-US" sz="1600" dirty="0">
                <a:latin typeface="KoPubWorld돋움체 Medium"/>
                <a:ea typeface="KoPubWorld돋움체 Medium"/>
                <a:cs typeface="KoPubWorld돋움체 Medium"/>
              </a:rPr>
              <a:t>정밀도</a:t>
            </a: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) – </a:t>
            </a:r>
            <a:r>
              <a:rPr lang="ko-KR" altLang="en-US" sz="1600" dirty="0">
                <a:latin typeface="KoPubWorld돋움체 Medium"/>
                <a:ea typeface="KoPubWorld돋움체 Medium"/>
                <a:cs typeface="KoPubWorld돋움체 Medium"/>
              </a:rPr>
              <a:t>모델이 예측한 것 중 실제 값과 일치하는 비율</a:t>
            </a:r>
            <a:endParaRPr lang="en-US" altLang="ko-KR" sz="16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342720" indent="-342720">
              <a:buFont typeface="Arial"/>
              <a:buChar char="•"/>
              <a:defRPr/>
            </a:pP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Recall(</a:t>
            </a:r>
            <a:r>
              <a:rPr lang="ko-KR" altLang="en-US" sz="1600" dirty="0" err="1">
                <a:latin typeface="KoPubWorld돋움체 Medium"/>
                <a:ea typeface="KoPubWorld돋움체 Medium"/>
                <a:cs typeface="KoPubWorld돋움체 Medium"/>
              </a:rPr>
              <a:t>재현율</a:t>
            </a: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) – </a:t>
            </a:r>
            <a:r>
              <a:rPr lang="ko-KR" altLang="en-US" sz="1600" dirty="0">
                <a:latin typeface="KoPubWorld돋움체 Medium"/>
                <a:ea typeface="KoPubWorld돋움체 Medium"/>
                <a:cs typeface="KoPubWorld돋움체 Medium"/>
              </a:rPr>
              <a:t>실제 값들 중 모델이 예측한 값과 일치하는 비율</a:t>
            </a:r>
            <a:endParaRPr lang="en-US" altLang="ko-KR" sz="16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342720" indent="-342720">
              <a:buFont typeface="Arial"/>
              <a:buChar char="•"/>
              <a:defRPr/>
            </a:pP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F1-Score – </a:t>
            </a:r>
            <a:r>
              <a:rPr lang="ko-KR" altLang="en-US" sz="1600" dirty="0">
                <a:latin typeface="KoPubWorld돋움체 Medium"/>
                <a:ea typeface="KoPubWorld돋움체 Medium"/>
                <a:cs typeface="KoPubWorld돋움체 Medium"/>
              </a:rPr>
              <a:t>정밀도와 재현율의 조화 평균</a:t>
            </a:r>
            <a:endParaRPr lang="en-US" altLang="ko-KR" sz="16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342720" indent="-342720">
              <a:buFont typeface="Arial"/>
              <a:buChar char="•"/>
              <a:defRPr/>
            </a:pP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Accuracy(</a:t>
            </a:r>
            <a:r>
              <a:rPr lang="ko-KR" altLang="en-US" sz="1600" dirty="0">
                <a:latin typeface="KoPubWorld돋움체 Medium"/>
                <a:ea typeface="KoPubWorld돋움체 Medium"/>
                <a:cs typeface="KoPubWorld돋움체 Medium"/>
              </a:rPr>
              <a:t>정확도</a:t>
            </a: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) – </a:t>
            </a:r>
            <a:r>
              <a:rPr lang="ko-KR" altLang="en-US" sz="1600" dirty="0">
                <a:latin typeface="KoPubWorld돋움체 Medium"/>
                <a:ea typeface="KoPubWorld돋움체 Medium"/>
                <a:cs typeface="KoPubWorld돋움체 Medium"/>
              </a:rPr>
              <a:t>예측한 전체 값들 중 정답인 비율</a:t>
            </a:r>
            <a:endParaRPr lang="en-US" altLang="ko-KR" sz="16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342720" indent="-342720">
              <a:buFont typeface="Arial"/>
              <a:buChar char="•"/>
              <a:defRPr/>
            </a:pP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Status(</a:t>
            </a:r>
            <a:r>
              <a:rPr lang="ko-KR" altLang="en-US" sz="1600" dirty="0" err="1">
                <a:latin typeface="KoPubWorld돋움체 Medium"/>
                <a:ea typeface="KoPubWorld돋움체 Medium"/>
                <a:cs typeface="KoPubWorld돋움체 Medium"/>
              </a:rPr>
              <a:t>상태값</a:t>
            </a: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) – 0</a:t>
            </a:r>
            <a:r>
              <a:rPr lang="ko-KR" altLang="en-US" sz="1600" dirty="0">
                <a:latin typeface="KoPubWorld돋움체 Medium"/>
                <a:ea typeface="KoPubWorld돋움체 Medium"/>
                <a:cs typeface="KoPubWorld돋움체 Medium"/>
              </a:rPr>
              <a:t>은</a:t>
            </a: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 sz="1600" dirty="0">
                <a:latin typeface="KoPubWorld돋움체 Medium"/>
                <a:ea typeface="KoPubWorld돋움체 Medium"/>
                <a:cs typeface="KoPubWorld돋움체 Medium"/>
              </a:rPr>
              <a:t>산사태가 일어나지 않음을 의미 </a:t>
            </a:r>
            <a:r>
              <a:rPr lang="en-US" altLang="ko-KR" sz="1600" dirty="0">
                <a:latin typeface="KoPubWorld돋움체 Medium"/>
                <a:ea typeface="KoPubWorld돋움체 Medium"/>
                <a:cs typeface="KoPubWorld돋움체 Medium"/>
              </a:rPr>
              <a:t>1</a:t>
            </a:r>
            <a:r>
              <a:rPr lang="ko-KR" altLang="en-US" sz="1600" dirty="0">
                <a:latin typeface="KoPubWorld돋움체 Medium"/>
                <a:ea typeface="KoPubWorld돋움체 Medium"/>
                <a:cs typeface="KoPubWorld돋움체 Medium"/>
              </a:rPr>
              <a:t>은 산사태가 일어남을 의미 </a:t>
            </a:r>
            <a:endParaRPr lang="en-US" altLang="ko-KR" sz="16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AB62D1-C95C-8B9A-BE15-A567F60FE554}"/>
              </a:ext>
            </a:extLst>
          </p:cNvPr>
          <p:cNvSpPr/>
          <p:nvPr/>
        </p:nvSpPr>
        <p:spPr>
          <a:xfrm>
            <a:off x="2905123" y="2090819"/>
            <a:ext cx="6410327" cy="1138156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CA2A80-0091-41DD-2C41-0F31048A2545}"/>
              </a:ext>
            </a:extLst>
          </p:cNvPr>
          <p:cNvSpPr txBox="1"/>
          <p:nvPr/>
        </p:nvSpPr>
        <p:spPr>
          <a:xfrm>
            <a:off x="1940313" y="5457825"/>
            <a:ext cx="8482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/>
              <a:t>Random Forest</a:t>
            </a:r>
            <a:r>
              <a:rPr lang="ko-KR" altLang="en-US" sz="1600" dirty="0"/>
              <a:t>는 </a:t>
            </a:r>
            <a:r>
              <a:rPr lang="en-US" altLang="ko-KR" sz="1600" dirty="0"/>
              <a:t>Recall</a:t>
            </a:r>
            <a:r>
              <a:rPr lang="ko-KR" altLang="en-US" sz="1600" dirty="0"/>
              <a:t>과 </a:t>
            </a:r>
            <a:r>
              <a:rPr lang="en-US" altLang="ko-KR" sz="1600" dirty="0"/>
              <a:t>F1-Score</a:t>
            </a:r>
            <a:r>
              <a:rPr lang="ko-KR" altLang="en-US" sz="1600" dirty="0"/>
              <a:t>가 </a:t>
            </a:r>
            <a:r>
              <a:rPr lang="en-US" altLang="ko-KR" sz="1600" dirty="0"/>
              <a:t>SVM</a:t>
            </a:r>
            <a:r>
              <a:rPr lang="ko-KR" altLang="en-US" sz="1600" dirty="0"/>
              <a:t>과 </a:t>
            </a:r>
            <a:r>
              <a:rPr lang="en-US" altLang="ko-KR" sz="1600" dirty="0"/>
              <a:t>GBM </a:t>
            </a:r>
            <a:r>
              <a:rPr lang="ko-KR" altLang="en-US" sz="1600" dirty="0"/>
              <a:t>대비 높아</a:t>
            </a:r>
            <a:r>
              <a:rPr lang="en-US" altLang="ko-KR" sz="1600" dirty="0"/>
              <a:t>, status</a:t>
            </a:r>
            <a:r>
              <a:rPr lang="ko-KR" altLang="en-US" sz="1600" dirty="0"/>
              <a:t> 값이 </a:t>
            </a:r>
            <a:r>
              <a:rPr lang="en-US" altLang="ko-KR" sz="1600" dirty="0"/>
              <a:t>1</a:t>
            </a:r>
            <a:r>
              <a:rPr lang="ko-KR" altLang="en-US" sz="1600" dirty="0"/>
              <a:t>인 경우를 잘 예측함</a:t>
            </a:r>
            <a:r>
              <a:rPr lang="en-US" altLang="ko-KR" sz="1600" dirty="0"/>
              <a:t>, </a:t>
            </a:r>
            <a:r>
              <a:rPr lang="ko-KR" altLang="en-US" sz="1600" dirty="0"/>
              <a:t>이는 실세 산사태가 일어났을 때 모델이 산사태가 일어날 것이라고 예측 성공률을 의미함</a:t>
            </a:r>
            <a:r>
              <a:rPr lang="en-US" altLang="ko-KR" sz="1600" dirty="0"/>
              <a:t>. </a:t>
            </a:r>
            <a:r>
              <a:rPr lang="ko-KR" altLang="en-US" sz="1600" dirty="0"/>
              <a:t>따라서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Random Forest</a:t>
            </a:r>
            <a:r>
              <a:rPr lang="ko-KR" altLang="en-US" sz="1600" dirty="0"/>
              <a:t>가 산사태 대비를 위한 예측 모델 중 가장 우수한 모델임</a:t>
            </a:r>
            <a:endParaRPr lang="ko-KR" altLang="en-US" sz="16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3511952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A99547D-BB47-5305-6A32-C7E2F3E28237}"/>
              </a:ext>
            </a:extLst>
          </p:cNvPr>
          <p:cNvSpPr txBox="1"/>
          <p:nvPr/>
        </p:nvSpPr>
        <p:spPr>
          <a:xfrm>
            <a:off x="793980" y="871440"/>
            <a:ext cx="6778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>
              <a:buFont typeface="Arial"/>
              <a:buChar char="•"/>
              <a:defRPr/>
            </a:pP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영주시 산사태 조기 예측 시스템</a:t>
            </a:r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4FD7E8AF-9CF1-55CF-28CE-DC43BFE0E9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247017"/>
            <a:ext cx="5576964" cy="624423"/>
          </a:xfrm>
        </p:spPr>
        <p:txBody>
          <a:bodyPr/>
          <a:lstStyle/>
          <a:p>
            <a:pPr>
              <a:defRPr/>
            </a:pPr>
            <a:r>
              <a:rPr lang="en-US" altLang="ko-KR" sz="2800" b="1" dirty="0"/>
              <a:t>1. 2 </a:t>
            </a:r>
            <a:r>
              <a:rPr lang="ko-KR" altLang="en-US" sz="2800" b="1" dirty="0"/>
              <a:t>분석 목적</a:t>
            </a:r>
            <a:r>
              <a:rPr lang="en-US" altLang="ko-KR" sz="2800" b="1" dirty="0"/>
              <a:t> </a:t>
            </a:r>
            <a:endParaRPr lang="ko-KR" altLang="en-US" sz="28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683C43E-5395-B72C-C214-A4583B4D7A05}"/>
              </a:ext>
            </a:extLst>
          </p:cNvPr>
          <p:cNvSpPr/>
          <p:nvPr/>
        </p:nvSpPr>
        <p:spPr>
          <a:xfrm>
            <a:off x="8039095" y="1724728"/>
            <a:ext cx="304801" cy="314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E1B7F16-795D-DCB0-CCD2-F2904B304B1A}"/>
              </a:ext>
            </a:extLst>
          </p:cNvPr>
          <p:cNvSpPr/>
          <p:nvPr/>
        </p:nvSpPr>
        <p:spPr>
          <a:xfrm>
            <a:off x="8039095" y="4039811"/>
            <a:ext cx="304801" cy="314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1C3433CF-8789-1B48-7E79-21C84DF81990}"/>
              </a:ext>
            </a:extLst>
          </p:cNvPr>
          <p:cNvSpPr/>
          <p:nvPr/>
        </p:nvSpPr>
        <p:spPr>
          <a:xfrm>
            <a:off x="1543055" y="1631916"/>
            <a:ext cx="4219567" cy="4999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"/>
              </a:rPr>
              <a:t>1. </a:t>
            </a:r>
            <a:r>
              <a:rPr lang="ko-KR" altLang="en-US" sz="1400" dirty="0">
                <a:latin typeface="kopub"/>
              </a:rPr>
              <a:t>산사태 위험도 표시 및</a:t>
            </a:r>
            <a:r>
              <a:rPr lang="en-US" altLang="ko-KR" sz="1400" dirty="0">
                <a:latin typeface="kopub"/>
              </a:rPr>
              <a:t> </a:t>
            </a:r>
            <a:r>
              <a:rPr lang="ko-KR" altLang="en-US" sz="1400" dirty="0">
                <a:latin typeface="kopub"/>
              </a:rPr>
              <a:t>해당 구역 안전 조치 제안</a:t>
            </a:r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8DF3244E-4095-F0F0-FB6B-DA165A32537A}"/>
              </a:ext>
            </a:extLst>
          </p:cNvPr>
          <p:cNvSpPr/>
          <p:nvPr/>
        </p:nvSpPr>
        <p:spPr>
          <a:xfrm>
            <a:off x="1543057" y="3986404"/>
            <a:ext cx="4219565" cy="4999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"/>
              </a:rPr>
              <a:t>2. </a:t>
            </a:r>
            <a:r>
              <a:rPr lang="ko-KR" altLang="en-US" sz="1400" dirty="0">
                <a:latin typeface="kopub"/>
              </a:rPr>
              <a:t>예측된 결과 기반 경보 및 대피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6F8AFB7-7862-BAB1-BCEA-CAD4F9FDDF0C}"/>
              </a:ext>
            </a:extLst>
          </p:cNvPr>
          <p:cNvCxnSpPr>
            <a:cxnSpLocks/>
            <a:stCxn id="16" idx="4"/>
            <a:endCxn id="17" idx="0"/>
          </p:cNvCxnSpPr>
          <p:nvPr/>
        </p:nvCxnSpPr>
        <p:spPr>
          <a:xfrm>
            <a:off x="8191496" y="2039053"/>
            <a:ext cx="0" cy="2000758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6397" name="그룹 16396">
            <a:extLst>
              <a:ext uri="{FF2B5EF4-FFF2-40B4-BE49-F238E27FC236}">
                <a16:creationId xmlns:a16="http://schemas.microsoft.com/office/drawing/2014/main" id="{4D111D96-D7C3-DA0C-11E8-D077494D6C0C}"/>
              </a:ext>
            </a:extLst>
          </p:cNvPr>
          <p:cNvGrpSpPr/>
          <p:nvPr/>
        </p:nvGrpSpPr>
        <p:grpSpPr>
          <a:xfrm>
            <a:off x="1130470" y="4596746"/>
            <a:ext cx="5962637" cy="1613836"/>
            <a:chOff x="1238262" y="4765207"/>
            <a:chExt cx="5962637" cy="1613836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6E338C8-DECD-B9AB-C985-7C7DE2A043EC}"/>
                </a:ext>
              </a:extLst>
            </p:cNvPr>
            <p:cNvSpPr/>
            <p:nvPr/>
          </p:nvSpPr>
          <p:spPr>
            <a:xfrm>
              <a:off x="1238262" y="4765207"/>
              <a:ext cx="5962637" cy="1613836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pic>
          <p:nvPicPr>
            <p:cNvPr id="16388" name="Picture 4" descr="사이렌 - 무료 보안개 아이콘">
              <a:extLst>
                <a:ext uri="{FF2B5EF4-FFF2-40B4-BE49-F238E27FC236}">
                  <a16:creationId xmlns:a16="http://schemas.microsoft.com/office/drawing/2014/main" id="{E90B0CE6-CC0F-6B9F-3DD0-FCF9C3F82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047" y="4865986"/>
              <a:ext cx="1257287" cy="1257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92" name="Picture 8" descr="전국 장맛비+호우주의보에 산림청 전국 산사태위기경보 '주의' 발령 | 아주경제">
              <a:extLst>
                <a:ext uri="{FF2B5EF4-FFF2-40B4-BE49-F238E27FC236}">
                  <a16:creationId xmlns:a16="http://schemas.microsoft.com/office/drawing/2014/main" id="{167CBB53-1679-1B4D-5CEB-C018532269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8" t="13542" r="22019" b="6301"/>
            <a:stretch/>
          </p:blipFill>
          <p:spPr bwMode="auto">
            <a:xfrm>
              <a:off x="2819880" y="4865986"/>
              <a:ext cx="1756777" cy="1400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화살표: 아래쪽 48">
              <a:extLst>
                <a:ext uri="{FF2B5EF4-FFF2-40B4-BE49-F238E27FC236}">
                  <a16:creationId xmlns:a16="http://schemas.microsoft.com/office/drawing/2014/main" id="{DB08721B-04E2-2773-B484-E1DD01EAA381}"/>
                </a:ext>
              </a:extLst>
            </p:cNvPr>
            <p:cNvSpPr/>
            <p:nvPr/>
          </p:nvSpPr>
          <p:spPr>
            <a:xfrm rot="16200000">
              <a:off x="5004080" y="5253803"/>
              <a:ext cx="208269" cy="624423"/>
            </a:xfrm>
            <a:prstGeom prst="down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pic>
          <p:nvPicPr>
            <p:cNvPr id="16394" name="Picture 10" descr="비상구 PNG 이미지 | PNGWing">
              <a:extLst>
                <a:ext uri="{FF2B5EF4-FFF2-40B4-BE49-F238E27FC236}">
                  <a16:creationId xmlns:a16="http://schemas.microsoft.com/office/drawing/2014/main" id="{52F7AB7A-388B-E963-2F4C-F15A8C953E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3527" y="4879980"/>
              <a:ext cx="1372071" cy="1372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화살표: 오각형 56">
            <a:extLst>
              <a:ext uri="{FF2B5EF4-FFF2-40B4-BE49-F238E27FC236}">
                <a16:creationId xmlns:a16="http://schemas.microsoft.com/office/drawing/2014/main" id="{1889A71F-ECE9-1594-04CA-D97893C0059B}"/>
              </a:ext>
            </a:extLst>
          </p:cNvPr>
          <p:cNvSpPr/>
          <p:nvPr/>
        </p:nvSpPr>
        <p:spPr>
          <a:xfrm flipH="1">
            <a:off x="8318327" y="4954758"/>
            <a:ext cx="2743203" cy="885592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"/>
              </a:rPr>
              <a:t>최소 </a:t>
            </a:r>
            <a:r>
              <a:rPr lang="en-US" altLang="ko-KR" dirty="0">
                <a:solidFill>
                  <a:schemeClr val="bg1"/>
                </a:solidFill>
                <a:latin typeface="kopub"/>
              </a:rPr>
              <a:t>24</a:t>
            </a:r>
            <a:r>
              <a:rPr lang="ko-KR" altLang="en-US" dirty="0">
                <a:solidFill>
                  <a:schemeClr val="bg1"/>
                </a:solidFill>
                <a:latin typeface="kopub"/>
              </a:rPr>
              <a:t>시간 전에 </a:t>
            </a:r>
            <a:endParaRPr lang="en-US" altLang="ko-KR" dirty="0">
              <a:solidFill>
                <a:schemeClr val="bg1"/>
              </a:solidFill>
              <a:latin typeface="kopub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"/>
              </a:rPr>
              <a:t>조기경보 발령 가능</a:t>
            </a:r>
            <a:endParaRPr lang="en-US" altLang="ko-KR" dirty="0">
              <a:solidFill>
                <a:schemeClr val="bg1"/>
              </a:solidFill>
              <a:latin typeface="kopub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E1B3189-AB00-F02D-615B-48DD6D5A93BF}"/>
              </a:ext>
            </a:extLst>
          </p:cNvPr>
          <p:cNvCxnSpPr>
            <a:cxnSpLocks/>
            <a:stCxn id="19" idx="3"/>
            <a:endCxn id="16" idx="2"/>
          </p:cNvCxnSpPr>
          <p:nvPr/>
        </p:nvCxnSpPr>
        <p:spPr>
          <a:xfrm>
            <a:off x="5762622" y="1881891"/>
            <a:ext cx="2276473" cy="0"/>
          </a:xfrm>
          <a:prstGeom prst="line">
            <a:avLst/>
          </a:prstGeom>
          <a:ln w="6350" cap="flat" cmpd="sng" algn="ctr">
            <a:solidFill>
              <a:schemeClr val="accent3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384" name="직선 연결선 16383">
            <a:extLst>
              <a:ext uri="{FF2B5EF4-FFF2-40B4-BE49-F238E27FC236}">
                <a16:creationId xmlns:a16="http://schemas.microsoft.com/office/drawing/2014/main" id="{490E7F1E-EEA5-2277-4976-B87F18965CF1}"/>
              </a:ext>
            </a:extLst>
          </p:cNvPr>
          <p:cNvCxnSpPr>
            <a:cxnSpLocks/>
            <a:stCxn id="21" idx="3"/>
            <a:endCxn id="17" idx="2"/>
          </p:cNvCxnSpPr>
          <p:nvPr/>
        </p:nvCxnSpPr>
        <p:spPr>
          <a:xfrm flipV="1">
            <a:off x="5762622" y="4196974"/>
            <a:ext cx="2276473" cy="39405"/>
          </a:xfrm>
          <a:prstGeom prst="line">
            <a:avLst/>
          </a:prstGeom>
          <a:ln w="6350" cap="flat" cmpd="sng" algn="ctr">
            <a:solidFill>
              <a:schemeClr val="accent3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404" name="화살표: 아래쪽 16403">
            <a:extLst>
              <a:ext uri="{FF2B5EF4-FFF2-40B4-BE49-F238E27FC236}">
                <a16:creationId xmlns:a16="http://schemas.microsoft.com/office/drawing/2014/main" id="{4AF4CD15-51DF-5AB6-45E0-A58DD6E2D758}"/>
              </a:ext>
            </a:extLst>
          </p:cNvPr>
          <p:cNvSpPr/>
          <p:nvPr/>
        </p:nvSpPr>
        <p:spPr>
          <a:xfrm rot="16200000">
            <a:off x="4896287" y="2743915"/>
            <a:ext cx="208269" cy="624423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pic>
        <p:nvPicPr>
          <p:cNvPr id="16405" name="Picture 12" descr="토목신문 모바일 사이트, 친환경 경관 옹벽 '네일 식생 옹벽'">
            <a:extLst>
              <a:ext uri="{FF2B5EF4-FFF2-40B4-BE49-F238E27FC236}">
                <a16:creationId xmlns:a16="http://schemas.microsoft.com/office/drawing/2014/main" id="{A258425B-2370-2C8B-2D12-F2BBBA93E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021" y="2234526"/>
            <a:ext cx="2505074" cy="161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09" name="별: 꼭짓점 12개 16408">
            <a:extLst>
              <a:ext uri="{FF2B5EF4-FFF2-40B4-BE49-F238E27FC236}">
                <a16:creationId xmlns:a16="http://schemas.microsoft.com/office/drawing/2014/main" id="{5D705BE6-A85C-F9A0-CBA3-633A4DA81DD9}"/>
              </a:ext>
            </a:extLst>
          </p:cNvPr>
          <p:cNvSpPr/>
          <p:nvPr/>
        </p:nvSpPr>
        <p:spPr>
          <a:xfrm>
            <a:off x="8318326" y="492160"/>
            <a:ext cx="2892597" cy="1639705"/>
          </a:xfrm>
          <a:prstGeom prst="star12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"/>
              </a:rPr>
              <a:t>위험도는 지도에 색깔 별로 기준 나누어 표시</a:t>
            </a:r>
          </a:p>
        </p:txBody>
      </p:sp>
      <p:pic>
        <p:nvPicPr>
          <p:cNvPr id="16411" name="그림 16410">
            <a:extLst>
              <a:ext uri="{FF2B5EF4-FFF2-40B4-BE49-F238E27FC236}">
                <a16:creationId xmlns:a16="http://schemas.microsoft.com/office/drawing/2014/main" id="{8E4D9DFF-A821-383D-9F2F-382DC3B7D2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936" r="5984"/>
          <a:stretch/>
        </p:blipFill>
        <p:spPr>
          <a:xfrm>
            <a:off x="1130469" y="2252721"/>
            <a:ext cx="3336353" cy="160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02385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4FD7E8AF-9CF1-55CF-28CE-DC43BFE0E9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247017"/>
            <a:ext cx="5576964" cy="624423"/>
          </a:xfrm>
        </p:spPr>
        <p:txBody>
          <a:bodyPr/>
          <a:lstStyle/>
          <a:p>
            <a:pPr>
              <a:defRPr/>
            </a:pPr>
            <a:r>
              <a:rPr lang="en-US" altLang="ko-KR" sz="2800" b="1" dirty="0"/>
              <a:t>4.  </a:t>
            </a:r>
            <a:r>
              <a:rPr lang="ko-KR" altLang="en-US" sz="2800" b="1" dirty="0"/>
              <a:t>활용 방안</a:t>
            </a:r>
            <a:r>
              <a:rPr lang="en-US" altLang="ko-KR" sz="2800" b="1" dirty="0"/>
              <a:t> </a:t>
            </a:r>
            <a:endParaRPr lang="ko-KR" altLang="en-US" sz="2800" b="1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D8146C8-A031-49D8-DCE6-D313016E7CA1}"/>
              </a:ext>
            </a:extLst>
          </p:cNvPr>
          <p:cNvGrpSpPr/>
          <p:nvPr/>
        </p:nvGrpSpPr>
        <p:grpSpPr>
          <a:xfrm>
            <a:off x="1114424" y="4555032"/>
            <a:ext cx="9963150" cy="1755190"/>
            <a:chOff x="1114424" y="4555032"/>
            <a:chExt cx="9963150" cy="175519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53AC3A0-CD68-81A7-98A5-BE6808ABF0B1}"/>
                </a:ext>
              </a:extLst>
            </p:cNvPr>
            <p:cNvSpPr/>
            <p:nvPr/>
          </p:nvSpPr>
          <p:spPr>
            <a:xfrm>
              <a:off x="1795193" y="4555032"/>
              <a:ext cx="9282381" cy="1755190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B85577E-88ED-F3D7-7EE8-08EBF4C27A07}"/>
                </a:ext>
              </a:extLst>
            </p:cNvPr>
            <p:cNvSpPr/>
            <p:nvPr/>
          </p:nvSpPr>
          <p:spPr>
            <a:xfrm>
              <a:off x="1114424" y="4555032"/>
              <a:ext cx="1897376" cy="175519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1E075CA-03CC-2383-47BD-F0F58AF1104C}"/>
                </a:ext>
              </a:extLst>
            </p:cNvPr>
            <p:cNvSpPr/>
            <p:nvPr/>
          </p:nvSpPr>
          <p:spPr>
            <a:xfrm>
              <a:off x="2025184" y="4636879"/>
              <a:ext cx="8969594" cy="15819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3DE2CBC-CF53-57AF-290B-105E4BDAF939}"/>
                </a:ext>
              </a:extLst>
            </p:cNvPr>
            <p:cNvSpPr/>
            <p:nvPr/>
          </p:nvSpPr>
          <p:spPr>
            <a:xfrm>
              <a:off x="1175676" y="4607345"/>
              <a:ext cx="1738074" cy="165014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pic>
          <p:nvPicPr>
            <p:cNvPr id="15362" name="Picture 2" descr="시계 - 무료 개 아이콘">
              <a:extLst>
                <a:ext uri="{FF2B5EF4-FFF2-40B4-BE49-F238E27FC236}">
                  <a16:creationId xmlns:a16="http://schemas.microsoft.com/office/drawing/2014/main" id="{F5772CCE-A24C-B744-8344-9224D6FC4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2418" y="4791064"/>
              <a:ext cx="993556" cy="982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64" name="Picture 4" descr="돈 - 무료 손과 몸짓개 아이콘">
              <a:extLst>
                <a:ext uri="{FF2B5EF4-FFF2-40B4-BE49-F238E27FC236}">
                  <a16:creationId xmlns:a16="http://schemas.microsoft.com/office/drawing/2014/main" id="{631F7374-4B1B-36D9-32AC-B7BDF507A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048" y="5269023"/>
              <a:ext cx="837162" cy="827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56F628-F96A-CDF0-3A2F-8C119BD46861}"/>
                </a:ext>
              </a:extLst>
            </p:cNvPr>
            <p:cNvSpPr txBox="1"/>
            <p:nvPr/>
          </p:nvSpPr>
          <p:spPr>
            <a:xfrm>
              <a:off x="3011800" y="4854725"/>
              <a:ext cx="77529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ko-KR" altLang="en-US" sz="2400" dirty="0">
                  <a:latin typeface="KoPubWorld돋움체 Medium"/>
                  <a:ea typeface="KoPubWorld돋움체 Medium"/>
                  <a:cs typeface="KoPubWorld돋움체 Medium"/>
                </a:rPr>
                <a:t>산사태로 인한 재난을 사전에 예측하고 대비함으로 써</a:t>
              </a:r>
              <a:r>
                <a:rPr lang="en-US" altLang="ko-KR" sz="2400" dirty="0">
                  <a:latin typeface="KoPubWorld돋움체 Medium"/>
                  <a:ea typeface="KoPubWorld돋움체 Medium"/>
                  <a:cs typeface="KoPubWorld돋움체 Medium"/>
                </a:rPr>
                <a:t> </a:t>
              </a:r>
              <a:r>
                <a:rPr lang="ko-KR" altLang="en-US" sz="2400" dirty="0">
                  <a:latin typeface="KoPubWorld돋움체 Medium"/>
                  <a:ea typeface="KoPubWorld돋움체 Medium"/>
                  <a:cs typeface="KoPubWorld돋움체 Medium"/>
                </a:rPr>
                <a:t>산사태로 인한 경제적 손실을 최소화 하고 회복력을 향상 가능</a:t>
              </a:r>
              <a:endParaRPr lang="en-US" altLang="ko-KR" sz="2400" dirty="0">
                <a:latin typeface="KoPubWorld돋움체 Medium"/>
                <a:ea typeface="KoPubWorld돋움체 Medium"/>
                <a:cs typeface="KoPubWorld돋움체 Medium"/>
              </a:endParaRPr>
            </a:p>
          </p:txBody>
        </p: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5D75264-068A-E149-6C10-BE0B0040D069}"/>
              </a:ext>
            </a:extLst>
          </p:cNvPr>
          <p:cNvSpPr/>
          <p:nvPr/>
        </p:nvSpPr>
        <p:spPr>
          <a:xfrm>
            <a:off x="1795193" y="871440"/>
            <a:ext cx="9282381" cy="175519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2672EB2-61C6-ECF4-67E0-A59D5B4B9E65}"/>
              </a:ext>
            </a:extLst>
          </p:cNvPr>
          <p:cNvSpPr/>
          <p:nvPr/>
        </p:nvSpPr>
        <p:spPr>
          <a:xfrm>
            <a:off x="1114424" y="871440"/>
            <a:ext cx="1897376" cy="175519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9330D7B-99F7-8BBD-5722-206B9F6DE887}"/>
              </a:ext>
            </a:extLst>
          </p:cNvPr>
          <p:cNvSpPr/>
          <p:nvPr/>
        </p:nvSpPr>
        <p:spPr>
          <a:xfrm>
            <a:off x="2025184" y="953287"/>
            <a:ext cx="8969594" cy="158198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F06AB83-71D5-5D10-073C-89AEA120CFA8}"/>
              </a:ext>
            </a:extLst>
          </p:cNvPr>
          <p:cNvSpPr/>
          <p:nvPr/>
        </p:nvSpPr>
        <p:spPr>
          <a:xfrm>
            <a:off x="1175676" y="923753"/>
            <a:ext cx="1738074" cy="165014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DD526B-D6E4-BB40-6668-ECEDBBC69435}"/>
              </a:ext>
            </a:extLst>
          </p:cNvPr>
          <p:cNvSpPr txBox="1"/>
          <p:nvPr/>
        </p:nvSpPr>
        <p:spPr>
          <a:xfrm>
            <a:off x="3011800" y="1333536"/>
            <a:ext cx="7752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기후변화에 따른 산사태 취약점을 보호함으로써 인명피해를 최소화하고 안전한 생활환경 제공 가능</a:t>
            </a:r>
            <a:endParaRPr lang="en-US" altLang="ko-KR" sz="24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AC00CFA-A68A-BDFC-BA91-B43065CA8812}"/>
              </a:ext>
            </a:extLst>
          </p:cNvPr>
          <p:cNvGrpSpPr/>
          <p:nvPr/>
        </p:nvGrpSpPr>
        <p:grpSpPr>
          <a:xfrm>
            <a:off x="1114424" y="2719803"/>
            <a:ext cx="9963150" cy="1755190"/>
            <a:chOff x="1114424" y="2719803"/>
            <a:chExt cx="9963150" cy="175519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F895925-C7AD-CE81-4FDA-7AEA1291E9E8}"/>
                </a:ext>
              </a:extLst>
            </p:cNvPr>
            <p:cNvSpPr/>
            <p:nvPr/>
          </p:nvSpPr>
          <p:spPr>
            <a:xfrm>
              <a:off x="1795193" y="2719803"/>
              <a:ext cx="9282381" cy="1755190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4DD8E2F-534D-7549-3AC0-11752F36170F}"/>
                </a:ext>
              </a:extLst>
            </p:cNvPr>
            <p:cNvSpPr/>
            <p:nvPr/>
          </p:nvSpPr>
          <p:spPr>
            <a:xfrm>
              <a:off x="1114424" y="2719803"/>
              <a:ext cx="1897376" cy="175519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14DCD43-0F92-9ECF-E059-E29E2AEA84A1}"/>
                </a:ext>
              </a:extLst>
            </p:cNvPr>
            <p:cNvSpPr/>
            <p:nvPr/>
          </p:nvSpPr>
          <p:spPr>
            <a:xfrm>
              <a:off x="2025184" y="2801650"/>
              <a:ext cx="8969594" cy="158198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CF876CC-BAE0-3864-3E8D-CE397F58D117}"/>
                </a:ext>
              </a:extLst>
            </p:cNvPr>
            <p:cNvSpPr/>
            <p:nvPr/>
          </p:nvSpPr>
          <p:spPr>
            <a:xfrm>
              <a:off x="1175676" y="2772116"/>
              <a:ext cx="1738074" cy="165014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763647-09E0-F41F-9149-EC9DF02857E6}"/>
                </a:ext>
              </a:extLst>
            </p:cNvPr>
            <p:cNvSpPr txBox="1"/>
            <p:nvPr/>
          </p:nvSpPr>
          <p:spPr>
            <a:xfrm>
              <a:off x="3011800" y="3176366"/>
              <a:ext cx="77529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ko-KR" altLang="en-US" sz="24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KoPubWorld돋움체 Medium"/>
                </a:rPr>
                <a:t>산사태로 인한 토양 침식</a:t>
              </a:r>
              <a:r>
                <a:rPr lang="en-US" altLang="ko-KR" sz="24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KoPubWorld돋움체 Medium"/>
                </a:rPr>
                <a:t>, </a:t>
              </a:r>
              <a:r>
                <a:rPr lang="ko-KR" altLang="en-US" sz="2400" b="0" i="0" dirty="0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KoPubWorld돋움체 Medium"/>
                </a:rPr>
                <a:t>지형 변화를 막음으로써 환경 파괴를 방지하고 자연 환경 보전을 가능하게 함</a:t>
              </a:r>
              <a:endParaRPr lang="en-US" altLang="ko-KR" sz="2400" dirty="0">
                <a:latin typeface="KoPubWorld돋움체 Medium"/>
                <a:ea typeface="KoPubWorld돋움체 Medium"/>
                <a:cs typeface="KoPubWorld돋움체 Medium"/>
              </a:endParaRPr>
            </a:p>
          </p:txBody>
        </p:sp>
        <p:pic>
          <p:nvPicPr>
            <p:cNvPr id="15370" name="Picture 10" descr="환경 보호 - 무료 사회적인개 아이콘">
              <a:extLst>
                <a:ext uri="{FF2B5EF4-FFF2-40B4-BE49-F238E27FC236}">
                  <a16:creationId xmlns:a16="http://schemas.microsoft.com/office/drawing/2014/main" id="{872FF4C4-B56F-0CE1-6BA2-F1A4D1680D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546" y="2999585"/>
              <a:ext cx="1057275" cy="1057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E1788702-F51A-2E6F-234C-F1B2FB95A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690" y="1115574"/>
            <a:ext cx="1228725" cy="12287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3C1F4E0-9215-2298-1B35-1877DE2232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7136" y="1154246"/>
            <a:ext cx="1326578" cy="132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3943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"/>
          <p:cNvSpPr/>
          <p:nvPr userDrawn="1"/>
        </p:nvSpPr>
        <p:spPr>
          <a:xfrm rot="5400503">
            <a:off x="-2189981" y="2190663"/>
            <a:ext cx="6854281" cy="2473316"/>
          </a:xfrm>
          <a:prstGeom prst="rect">
            <a:avLst/>
          </a:prstGeom>
          <a:solidFill>
            <a:srgbClr val="012D6A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473815" y="2198113"/>
            <a:ext cx="9718185" cy="1497"/>
          </a:xfrm>
          <a:prstGeom prst="line">
            <a:avLst/>
          </a:prstGeom>
          <a:ln w="12700">
            <a:solidFill>
              <a:srgbClr val="012D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13220" y="1263722"/>
            <a:ext cx="2425553" cy="698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4000" b="1" dirty="0">
                <a:solidFill>
                  <a:srgbClr val="012D6A"/>
                </a:solidFill>
                <a:latin typeface="KoPubWorld돋움체 Medium"/>
                <a:ea typeface="KoPubWorld돋움체 Medium"/>
                <a:cs typeface="KoPubWorld돋움체 Medium"/>
              </a:rPr>
              <a:t>Contents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83712" y="2695661"/>
            <a:ext cx="19493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2400" dirty="0">
                <a:solidFill>
                  <a:srgbClr val="012D6A"/>
                </a:solidFill>
                <a:latin typeface="KoPubWorld돋움체 Medium"/>
                <a:ea typeface="KoPubWorld돋움체 Medium"/>
                <a:cs typeface="KoPubWorld돋움체 Medium"/>
              </a:rPr>
              <a:t>1. </a:t>
            </a:r>
            <a:r>
              <a:rPr lang="ko-KR" altLang="en-US" sz="2400" dirty="0">
                <a:solidFill>
                  <a:srgbClr val="012D6A"/>
                </a:solidFill>
                <a:latin typeface="KoPubWorld돋움체 Medium"/>
                <a:ea typeface="KoPubWorld돋움체 Medium"/>
                <a:cs typeface="KoPubWorld돋움체 Medium"/>
              </a:rPr>
              <a:t>분석 개요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3712" y="3427900"/>
            <a:ext cx="37435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rgbClr val="012D6A"/>
                </a:solidFill>
                <a:latin typeface="KoPubWorld돋움체 Medium"/>
                <a:ea typeface="KoPubWorld돋움체 Medium"/>
                <a:cs typeface="KoPubWorld돋움체 Medium"/>
              </a:rPr>
              <a:t>2.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012D6A"/>
                </a:solidFill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 sz="2400" dirty="0">
                <a:solidFill>
                  <a:srgbClr val="012D6A"/>
                </a:solidFill>
                <a:latin typeface="KoPubWorld돋움체 Medium"/>
                <a:ea typeface="KoPubWorld돋움체 Medium"/>
                <a:cs typeface="KoPubWorld돋움체 Medium"/>
              </a:rPr>
              <a:t>분석 결과 상세 내용</a:t>
            </a:r>
            <a:endParaRPr kumimoji="0" lang="ko-KR" altLang="en-US" sz="2400" b="0" i="0" u="none" strike="noStrike" kern="1200" cap="none" spc="0" normalizeH="0" baseline="0" dirty="0">
              <a:solidFill>
                <a:srgbClr val="012D6A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83712" y="4230212"/>
            <a:ext cx="38886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rgbClr val="012D6A"/>
                </a:solidFill>
                <a:latin typeface="KoPubWorld돋움체 Medium"/>
                <a:ea typeface="KoPubWorld돋움체 Medium"/>
                <a:cs typeface="KoPubWorld돋움체 Medium"/>
              </a:rPr>
              <a:t>3.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012D6A"/>
                </a:solidFill>
                <a:latin typeface="KoPubWorld돋움체 Medium"/>
                <a:ea typeface="KoPubWorld돋움체 Medium"/>
                <a:cs typeface="KoPubWorld돋움체 Medium"/>
              </a:rPr>
              <a:t> 결과 해석 및 시사점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83711" y="5041439"/>
            <a:ext cx="35730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rgbClr val="012D6A"/>
                </a:solidFill>
                <a:latin typeface="KoPubWorld돋움체 Medium"/>
                <a:ea typeface="KoPubWorld돋움체 Medium"/>
                <a:cs typeface="KoPubWorld돋움체 Medium"/>
              </a:rPr>
              <a:t>4.</a:t>
            </a:r>
            <a:r>
              <a:rPr kumimoji="0" lang="ko-KR" altLang="en-US" sz="2400" b="0" i="0" u="none" strike="noStrike" kern="1200" cap="none" spc="0" normalizeH="0" baseline="0" dirty="0">
                <a:solidFill>
                  <a:srgbClr val="012D6A"/>
                </a:solidFill>
                <a:latin typeface="KoPubWorld돋움체 Medium"/>
                <a:ea typeface="KoPubWorld돋움체 Medium"/>
                <a:cs typeface="KoPubWorld돋움체 Medium"/>
              </a:rPr>
              <a:t> 활용방안</a:t>
            </a:r>
            <a:endParaRPr kumimoji="0" lang="en-US" altLang="ko-KR" sz="2400" b="0" i="0" u="none" strike="noStrike" kern="1200" cap="none" spc="0" normalizeH="0" baseline="0" dirty="0">
              <a:solidFill>
                <a:srgbClr val="012D6A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3C958-BD8E-477B-B598-15A04BDCF9CA}"/>
              </a:ext>
            </a:extLst>
          </p:cNvPr>
          <p:cNvSpPr txBox="1"/>
          <p:nvPr/>
        </p:nvSpPr>
        <p:spPr>
          <a:xfrm>
            <a:off x="3483711" y="5837967"/>
            <a:ext cx="5099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400" dirty="0">
                <a:solidFill>
                  <a:srgbClr val="012D6A"/>
                </a:solidFill>
                <a:latin typeface="KoPubWorld돋움체 Medium"/>
                <a:ea typeface="KoPubWorld돋움체 Medium"/>
                <a:cs typeface="KoPubWorld돋움체 Medium"/>
              </a:rPr>
              <a:t>5. </a:t>
            </a:r>
            <a:r>
              <a:rPr lang="ko-KR" altLang="en-US" sz="2400" dirty="0">
                <a:solidFill>
                  <a:srgbClr val="012D6A"/>
                </a:solidFill>
                <a:latin typeface="KoPubWorld돋움체 Medium"/>
                <a:ea typeface="KoPubWorld돋움체 Medium"/>
                <a:cs typeface="KoPubWorld돋움체 Medium"/>
              </a:rPr>
              <a:t>참고 문헌 및 출처</a:t>
            </a:r>
            <a:endParaRPr lang="en-US" altLang="ko-KR" sz="2400" dirty="0">
              <a:solidFill>
                <a:srgbClr val="012D6A"/>
              </a:solidFill>
              <a:latin typeface="KoPubWorld돋움체 Medium"/>
              <a:ea typeface="KoPubWorld돋움체 Medium"/>
              <a:cs typeface="KoPubWorld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4426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A99547D-BB47-5305-6A32-C7E2F3E28237}"/>
              </a:ext>
            </a:extLst>
          </p:cNvPr>
          <p:cNvSpPr txBox="1"/>
          <p:nvPr/>
        </p:nvSpPr>
        <p:spPr>
          <a:xfrm>
            <a:off x="822555" y="871440"/>
            <a:ext cx="6778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>
              <a:buFont typeface="Arial"/>
              <a:buChar char="•"/>
              <a:defRPr/>
            </a:pPr>
            <a:r>
              <a:rPr lang="en-US" altLang="ko-KR" sz="2400" dirty="0">
                <a:latin typeface="KoPubWorld돋움체 Medium"/>
                <a:ea typeface="KoPubWorld돋움체 Medium"/>
                <a:cs typeface="KoPubWorld돋움체 Medium"/>
              </a:rPr>
              <a:t>Reference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 </a:t>
            </a:r>
            <a:endParaRPr lang="en-US" altLang="ko-KR" sz="24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4FD7E8AF-9CF1-55CF-28CE-DC43BFE0E9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247017"/>
            <a:ext cx="5576964" cy="624423"/>
          </a:xfrm>
        </p:spPr>
        <p:txBody>
          <a:bodyPr/>
          <a:lstStyle/>
          <a:p>
            <a:pPr>
              <a:defRPr/>
            </a:pPr>
            <a:r>
              <a:rPr lang="en-US" altLang="ko-KR" sz="2800" b="1" dirty="0"/>
              <a:t>5. </a:t>
            </a:r>
            <a:r>
              <a:rPr lang="ko-KR" altLang="en-US" sz="2800" b="1" dirty="0"/>
              <a:t>참고 문헌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005837-511F-C45D-EB66-C4870ECC5316}"/>
              </a:ext>
            </a:extLst>
          </p:cNvPr>
          <p:cNvSpPr txBox="1"/>
          <p:nvPr/>
        </p:nvSpPr>
        <p:spPr>
          <a:xfrm>
            <a:off x="519035" y="1333105"/>
            <a:ext cx="11311015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720" indent="-342720">
              <a:buFont typeface="Arial"/>
              <a:buChar char="•"/>
              <a:defRPr/>
            </a:pPr>
            <a:r>
              <a:rPr lang="en-US" altLang="ko-KR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oPubWorld돋움체 Medium"/>
              </a:rPr>
              <a:t>Song, Y.-S.; Park, J.-Y. State-of-the-art on development and operation of landslide early warning system for climate change response. </a:t>
            </a:r>
            <a:r>
              <a:rPr lang="en-US" altLang="ko-KR" sz="14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oPubWorld돋움체 Medium"/>
              </a:rPr>
              <a:t>J. Geol. Soc. Korea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oPubWorld돋움체 Medium"/>
              </a:rPr>
              <a:t> </a:t>
            </a:r>
            <a:r>
              <a:rPr lang="en-US" altLang="ko-KR" sz="14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oPubWorld돋움체 Medium"/>
              </a:rPr>
              <a:t>2022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oPubWorld돋움체 Medium"/>
              </a:rPr>
              <a:t>, </a:t>
            </a:r>
            <a:r>
              <a:rPr lang="en-US" altLang="ko-KR" sz="14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oPubWorld돋움체 Medium"/>
              </a:rPr>
              <a:t>58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oPubWorld돋움체 Medium"/>
              </a:rPr>
              <a:t>, 509–525, (In Korean with English Abstract)</a:t>
            </a:r>
          </a:p>
          <a:p>
            <a:pPr marL="342720" indent="-342720">
              <a:buFont typeface="Arial"/>
              <a:buChar char="•"/>
              <a:defRPr/>
            </a:pPr>
            <a:endParaRPr lang="en-US" altLang="ko-KR" sz="14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KoPubWorld돋움체 Medium"/>
            </a:endParaRPr>
          </a:p>
          <a:p>
            <a:pPr marL="342720" indent="-342720">
              <a:buFont typeface="Arial"/>
              <a:buChar char="•"/>
              <a:defRPr/>
            </a:pPr>
            <a:r>
              <a:rPr lang="ko-KR" altLang="en-US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oPubWorld돋움체 Medium"/>
              </a:rPr>
              <a:t>이현식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oPubWorld돋움체 Medium"/>
              </a:rPr>
              <a:t>(2021.5.26),”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oPubWorld돋움체 Medium"/>
              </a:rPr>
              <a:t>산림청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oPubWorld돋움체 Medium"/>
              </a:rPr>
              <a:t>,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oPubWorld돋움체 Medium"/>
              </a:rPr>
              <a:t>올여름 철저한 산사태 예방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oPubWorld돋움체 Medium"/>
              </a:rPr>
              <a:t>…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oPubWorld돋움체 Medium"/>
              </a:rPr>
              <a:t>이상기후 대비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oPubWorld돋움체 Medium"/>
              </a:rPr>
              <a:t>”-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oPubWorld돋움체 Medium"/>
              </a:rPr>
              <a:t>국토저널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oPubWorld돋움체 Medium"/>
              </a:rPr>
              <a:t>,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  <a:hlinkClick r:id="rId3"/>
              </a:rPr>
              <a:t> https://www.kooktojournal.news/4042</a:t>
            </a:r>
            <a:endParaRPr lang="en-US" altLang="ko-KR" sz="1400" dirty="0">
              <a:latin typeface="KoPubWorld돋움체 Medium"/>
              <a:ea typeface="KoPubWorld돋움체 Medium"/>
              <a:cs typeface="KoPubWorld돋움체 Medium"/>
            </a:endParaRPr>
          </a:p>
          <a:p>
            <a:pPr>
              <a:defRPr/>
            </a:pPr>
            <a:endParaRPr lang="en-US" altLang="ko-KR" sz="1400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KoPubWorld돋움체 Medium"/>
            </a:endParaRPr>
          </a:p>
          <a:p>
            <a:pPr marL="342720" indent="-342720">
              <a:buFont typeface="Arial"/>
              <a:buChar char="•"/>
              <a:defRPr/>
            </a:pPr>
            <a:r>
              <a:rPr lang="ko-KR" altLang="en-US" sz="1400" dirty="0">
                <a:latin typeface="KoPubWorld돋움체 Medium"/>
                <a:ea typeface="KoPubWorld돋움체 Medium"/>
                <a:cs typeface="KoPubWorld돋움체 Medium"/>
              </a:rPr>
              <a:t>산사태의정의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, </a:t>
            </a:r>
            <a:r>
              <a:rPr lang="ko-KR" altLang="en-US" sz="1400" dirty="0">
                <a:latin typeface="KoPubWorld돋움체 Medium"/>
                <a:ea typeface="KoPubWorld돋움체 Medium"/>
                <a:cs typeface="KoPubWorld돋움체 Medium"/>
              </a:rPr>
              <a:t>산사태정보 시스템 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:</a:t>
            </a:r>
            <a:r>
              <a:rPr lang="ko-KR" altLang="en-US" sz="1400" dirty="0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  <a:hlinkClick r:id="rId4"/>
              </a:rPr>
              <a:t>https://sansatai.forest.go.kr/gis/main.do#mhms0</a:t>
            </a:r>
            <a:endParaRPr lang="en-US" altLang="ko-KR" sz="1400" dirty="0">
              <a:latin typeface="KoPubWorld돋움체 Medium"/>
              <a:ea typeface="KoPubWorld돋움체 Medium"/>
              <a:cs typeface="KoPubWorld돋움체 Medium"/>
            </a:endParaRPr>
          </a:p>
          <a:p>
            <a:pPr>
              <a:defRPr/>
            </a:pP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 </a:t>
            </a:r>
          </a:p>
          <a:p>
            <a:pPr marL="342720" indent="-342720">
              <a:buFont typeface="Arial"/>
              <a:buChar char="•"/>
              <a:defRPr/>
            </a:pPr>
            <a:r>
              <a:rPr lang="ko-KR" altLang="en-US" sz="1400" dirty="0" err="1">
                <a:latin typeface="KoPubWorld돋움체 Medium"/>
                <a:ea typeface="KoPubWorld돋움체 Medium"/>
                <a:cs typeface="KoPubWorld돋움체 Medium"/>
              </a:rPr>
              <a:t>손병현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(2023.7.17</a:t>
            </a:r>
            <a:r>
              <a:rPr lang="en-US" altLang="ko-KR" sz="1400" dirty="0">
                <a:solidFill>
                  <a:srgbClr val="000000"/>
                </a:solidFill>
                <a:highlight>
                  <a:srgbClr val="FFFFFF"/>
                </a:highlight>
                <a:latin typeface="KoPubWorld돋움체 Medium"/>
                <a:ea typeface="맑은 고딕" panose="020B0503020000020004" pitchFamily="50" charset="-127"/>
              </a:rPr>
              <a:t>),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“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KoPubWorld돋움체 Medium"/>
                <a:ea typeface="맑은 고딕" panose="020B0503020000020004" pitchFamily="50" charset="-127"/>
              </a:rPr>
              <a:t>영주시 곳곳 산사태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KoPubWorld돋움체 Medium"/>
                <a:ea typeface="맑은 고딕" panose="020B0503020000020004" pitchFamily="50" charset="-127"/>
              </a:rPr>
              <a:t>… ” – </a:t>
            </a:r>
            <a:r>
              <a:rPr lang="ko-KR" altLang="en-US" sz="1400" b="1" i="0" dirty="0">
                <a:solidFill>
                  <a:srgbClr val="000000"/>
                </a:solidFill>
                <a:effectLst/>
                <a:latin typeface="KoPubWorld돋움체 Medium"/>
                <a:ea typeface="맑은 고딕" panose="020B0503020000020004" pitchFamily="50" charset="-127"/>
              </a:rPr>
              <a:t>영남일보</a:t>
            </a:r>
            <a:r>
              <a:rPr lang="en-US" altLang="ko-KR" sz="1400" b="1" i="0" dirty="0">
                <a:solidFill>
                  <a:srgbClr val="000000"/>
                </a:solidFill>
                <a:effectLst/>
                <a:latin typeface="KoPubWorld돋움체 Medium"/>
                <a:ea typeface="맑은 고딕" panose="020B0503020000020004" pitchFamily="50" charset="-127"/>
              </a:rPr>
              <a:t>,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  <a:hlinkClick r:id="rId5"/>
              </a:rPr>
              <a:t> https://m.yeongnam.com/view.php?key=20230715010001874</a:t>
            </a:r>
            <a:endParaRPr lang="en-US" altLang="ko-KR" sz="14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342720" indent="-342720">
              <a:buFont typeface="Arial"/>
              <a:buChar char="•"/>
              <a:defRPr/>
            </a:pPr>
            <a:endParaRPr lang="en-US" altLang="ko-KR" sz="1400" b="1" i="0" dirty="0">
              <a:solidFill>
                <a:srgbClr val="000000"/>
              </a:solidFill>
              <a:effectLst/>
              <a:latin typeface="KoPubWorld돋움체 Medium"/>
              <a:ea typeface="맑은 고딕" panose="020B0503020000020004" pitchFamily="50" charset="-127"/>
            </a:endParaRPr>
          </a:p>
          <a:p>
            <a:pPr marL="342720" indent="-342720">
              <a:buFont typeface="Arial"/>
              <a:buChar char="•"/>
              <a:defRPr/>
            </a:pPr>
            <a:r>
              <a:rPr lang="ko-KR" altLang="en-US" sz="1400" dirty="0" err="1">
                <a:latin typeface="KoPubWorld돋움체 Medium"/>
                <a:ea typeface="KoPubWorld돋움체 Medium"/>
                <a:cs typeface="KoPubWorld돋움체 Medium"/>
              </a:rPr>
              <a:t>김상화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(2023,6,30)“</a:t>
            </a:r>
            <a:r>
              <a:rPr lang="ko-KR" altLang="en-US" sz="1400" b="1" i="0" dirty="0">
                <a:effectLst/>
                <a:latin typeface="KoPubWorld돋움체 Medium"/>
              </a:rPr>
              <a:t>영주서 산사태로 매몰된 </a:t>
            </a:r>
            <a:r>
              <a:rPr lang="en-US" altLang="ko-KR" sz="1400" b="1" i="0" dirty="0">
                <a:effectLst/>
                <a:latin typeface="KoPubWorld돋움체 Medium"/>
              </a:rPr>
              <a:t>14</a:t>
            </a:r>
            <a:r>
              <a:rPr lang="ko-KR" altLang="en-US" sz="1400" b="1" i="0" dirty="0">
                <a:effectLst/>
                <a:latin typeface="KoPubWorld돋움체 Medium"/>
              </a:rPr>
              <a:t>개월 영아 사망</a:t>
            </a:r>
            <a:r>
              <a:rPr lang="en-US" altLang="ko-KR" sz="1400" b="1" i="0" dirty="0">
                <a:effectLst/>
                <a:latin typeface="KoPubWorld돋움체 Medium"/>
              </a:rPr>
              <a:t>…”- </a:t>
            </a:r>
            <a:r>
              <a:rPr lang="ko-KR" altLang="en-US" sz="1400" b="1" i="0" dirty="0">
                <a:effectLst/>
                <a:latin typeface="KoPubWorld돋움체 Medium"/>
              </a:rPr>
              <a:t>서울신문</a:t>
            </a:r>
            <a:r>
              <a:rPr lang="en-US" altLang="ko-KR" sz="1400" b="1" i="0" dirty="0">
                <a:effectLst/>
                <a:latin typeface="KoPubWorld돋움체 Medium"/>
              </a:rPr>
              <a:t>,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  <a:hlinkClick r:id="rId6"/>
              </a:rPr>
              <a:t> https://www.seoul.co.kr/news/society/2023/06/30/20230630500180</a:t>
            </a:r>
            <a:endParaRPr lang="en-US" altLang="ko-KR" sz="14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342720" indent="-342720">
              <a:buFont typeface="Arial"/>
              <a:buChar char="•"/>
              <a:defRPr/>
            </a:pPr>
            <a:endParaRPr lang="en-US" altLang="ko-KR" sz="1400" b="1" i="0" dirty="0">
              <a:effectLst/>
              <a:latin typeface="KoPubWorld돋움체 Medium"/>
            </a:endParaRPr>
          </a:p>
          <a:p>
            <a:pPr marL="342720" indent="-342720">
              <a:buFont typeface="Arial"/>
              <a:buChar char="•"/>
              <a:defRPr/>
            </a:pPr>
            <a:r>
              <a:rPr lang="ko-KR" altLang="en-US" sz="1400" dirty="0">
                <a:latin typeface="KoPubWorld돋움체 Medium"/>
                <a:ea typeface="KoPubWorld돋움체 Medium"/>
                <a:cs typeface="KoPubWorld돋움체 Medium"/>
              </a:rPr>
              <a:t>명민준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(2023.7.19),”</a:t>
            </a:r>
            <a:r>
              <a:rPr lang="ko-KR" altLang="en-US" sz="1400" dirty="0">
                <a:latin typeface="KoPubWorld돋움체 Medium"/>
                <a:ea typeface="KoPubWorld돋움체 Medium"/>
                <a:cs typeface="KoPubWorld돋움체 Medium"/>
              </a:rPr>
              <a:t>경북 산사태 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10</a:t>
            </a:r>
            <a:r>
              <a:rPr lang="ko-KR" altLang="en-US" sz="1400" dirty="0">
                <a:latin typeface="KoPubWorld돋움체 Medium"/>
                <a:ea typeface="KoPubWorld돋움체 Medium"/>
                <a:cs typeface="KoPubWorld돋움체 Medium"/>
              </a:rPr>
              <a:t>곳 중 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1</a:t>
            </a:r>
            <a:r>
              <a:rPr lang="ko-KR" altLang="en-US" sz="1400" dirty="0">
                <a:latin typeface="KoPubWorld돋움체 Medium"/>
                <a:ea typeface="KoPubWorld돋움체 Medium"/>
                <a:cs typeface="KoPubWorld돋움체 Medium"/>
              </a:rPr>
              <a:t>곳만 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‘</a:t>
            </a:r>
            <a:r>
              <a:rPr lang="ko-KR" altLang="en-US" sz="1400" dirty="0">
                <a:latin typeface="KoPubWorld돋움체 Medium"/>
                <a:ea typeface="KoPubWorld돋움체 Medium"/>
                <a:cs typeface="KoPubWorld돋움체 Medium"/>
              </a:rPr>
              <a:t>취약지구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‘…”-</a:t>
            </a:r>
            <a:r>
              <a:rPr lang="ko-KR" altLang="en-US" sz="1400" dirty="0">
                <a:latin typeface="KoPubWorld돋움체 Medium"/>
                <a:ea typeface="KoPubWorld돋움체 Medium"/>
                <a:cs typeface="KoPubWorld돋움체 Medium"/>
              </a:rPr>
              <a:t>동아일보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  <a:hlinkClick r:id="rId7"/>
              </a:rPr>
              <a:t> https://www.donga.com/news/Society/article/all/20230718/120285190/1</a:t>
            </a:r>
            <a:endParaRPr lang="en-US" altLang="ko-KR" sz="14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342720" indent="-342720">
              <a:buFont typeface="Arial"/>
              <a:buChar char="•"/>
              <a:defRPr/>
            </a:pPr>
            <a:endParaRPr lang="en-US" altLang="ko-KR" sz="14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342720" indent="-342720">
              <a:buFont typeface="Arial"/>
              <a:buChar char="•"/>
              <a:defRPr/>
            </a:pPr>
            <a:r>
              <a:rPr lang="ko-KR" altLang="en-US" sz="1400" dirty="0">
                <a:latin typeface="KoPubWorld돋움체 Medium"/>
                <a:ea typeface="KoPubWorld돋움체 Medium"/>
                <a:cs typeface="KoPubWorld돋움체 Medium"/>
              </a:rPr>
              <a:t>박민경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(2021.10.17)”</a:t>
            </a:r>
            <a:r>
              <a:rPr lang="ko-KR" altLang="en-US" sz="1400" dirty="0">
                <a:latin typeface="KoPubWorld돋움체 Medium"/>
                <a:ea typeface="KoPubWorld돋움체 Medium"/>
                <a:cs typeface="KoPubWorld돋움체 Medium"/>
              </a:rPr>
              <a:t>예산 줄자 산사태 피해 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25</a:t>
            </a:r>
            <a:r>
              <a:rPr lang="ko-KR" altLang="en-US" sz="1400" dirty="0">
                <a:latin typeface="KoPubWorld돋움체 Medium"/>
                <a:ea typeface="KoPubWorld돋움체 Medium"/>
                <a:cs typeface="KoPubWorld돋움체 Medium"/>
              </a:rPr>
              <a:t>배 커졌다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”-KBS</a:t>
            </a:r>
            <a:r>
              <a:rPr lang="ko-KR" altLang="en-US" sz="1400" dirty="0">
                <a:latin typeface="KoPubWorld돋움체 Medium"/>
                <a:ea typeface="KoPubWorld돋움체 Medium"/>
                <a:cs typeface="KoPubWorld돋움체 Medium"/>
              </a:rPr>
              <a:t>뉴스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  <a:hlinkClick r:id="rId8"/>
              </a:rPr>
              <a:t> https://news.kbs.co.kr/news/pc/view/view.do?ncd=5302541</a:t>
            </a:r>
            <a:endParaRPr lang="ko-KR" altLang="en-US" sz="1400" dirty="0">
              <a:latin typeface="KoPubWorld돋움체 Medium"/>
              <a:ea typeface="KoPubWorld돋움체 Medium"/>
              <a:cs typeface="KoPubWorld돋움체 Medium"/>
            </a:endParaRPr>
          </a:p>
          <a:p>
            <a:pPr>
              <a:defRPr/>
            </a:pPr>
            <a:endParaRPr lang="en-US" altLang="ko-KR" sz="1400" b="1" i="0" dirty="0">
              <a:solidFill>
                <a:srgbClr val="000000"/>
              </a:solidFill>
              <a:effectLst/>
              <a:latin typeface="KoPubWorld돋움체 Medium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172FF2-99F1-4502-AA1C-BC49E8CD9AF4}"/>
              </a:ext>
            </a:extLst>
          </p:cNvPr>
          <p:cNvSpPr txBox="1"/>
          <p:nvPr/>
        </p:nvSpPr>
        <p:spPr>
          <a:xfrm>
            <a:off x="822555" y="4853485"/>
            <a:ext cx="6778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>
              <a:buFont typeface="Arial"/>
              <a:buChar char="•"/>
              <a:defRPr/>
            </a:pPr>
            <a:r>
              <a:rPr lang="en-US" altLang="ko-KR" sz="2400" dirty="0">
                <a:latin typeface="KoPubWorld돋움체 Medium"/>
                <a:ea typeface="KoPubWorld돋움체 Medium"/>
                <a:cs typeface="KoPubWorld돋움체 Medium"/>
              </a:rPr>
              <a:t>Data Set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 </a:t>
            </a:r>
            <a:endParaRPr lang="en-US" altLang="ko-KR" sz="24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078CE-1E6A-F4C7-6E0E-6D3D4ADC387E}"/>
              </a:ext>
            </a:extLst>
          </p:cNvPr>
          <p:cNvSpPr txBox="1"/>
          <p:nvPr/>
        </p:nvSpPr>
        <p:spPr>
          <a:xfrm>
            <a:off x="519035" y="5272428"/>
            <a:ext cx="11311015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720" indent="-342720">
              <a:buFont typeface="Arial"/>
              <a:buChar char="•"/>
              <a:defRPr/>
            </a:pPr>
            <a:r>
              <a:rPr lang="ko-KR" altLang="en-US" sz="1400" dirty="0">
                <a:solidFill>
                  <a:srgbClr val="222222"/>
                </a:solidFill>
                <a:highlight>
                  <a:srgbClr val="FFFFFF"/>
                </a:highlight>
                <a:latin typeface="KoPubWorld돋움체 Medium"/>
              </a:rPr>
              <a:t>기상청 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oPubWorld돋움체 Medium"/>
              </a:rPr>
              <a:t>ASOS </a:t>
            </a:r>
            <a:r>
              <a:rPr lang="ko-KR" altLang="en-US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oPubWorld돋움체 Medium"/>
              </a:rPr>
              <a:t>데이터</a:t>
            </a:r>
            <a:r>
              <a:rPr lang="en-US" altLang="ko-KR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KoPubWorld돋움체 Medium"/>
              </a:rPr>
              <a:t>, 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  <a:hlinkClick r:id="rId9"/>
              </a:rPr>
              <a:t>https://data.kma.go.kr/data/grnd/selectAsosRltmList.do</a:t>
            </a:r>
            <a:endParaRPr lang="en-US" altLang="ko-KR" sz="1400" dirty="0">
              <a:latin typeface="KoPubWorld돋움체 Medium"/>
              <a:ea typeface="KoPubWorld돋움체 Medium"/>
              <a:cs typeface="KoPubWorld돋움체 Medium"/>
            </a:endParaRPr>
          </a:p>
          <a:p>
            <a:pPr>
              <a:defRPr/>
            </a:pPr>
            <a:endParaRPr lang="en-US" altLang="ko-KR" sz="14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342720" indent="-342720">
              <a:buFont typeface="Arial"/>
              <a:buChar char="•"/>
              <a:defRPr/>
            </a:pPr>
            <a:r>
              <a:rPr lang="ko-KR" altLang="en-US" sz="1400" dirty="0">
                <a:latin typeface="KoPubWorld돋움체 Medium"/>
                <a:ea typeface="KoPubWorld돋움체 Medium"/>
                <a:cs typeface="KoPubWorld돋움체 Medium"/>
              </a:rPr>
              <a:t>산사태 발생 이력 데이터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, 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  <a:hlinkClick r:id="rId4"/>
              </a:rPr>
              <a:t>https://sansatai.forest.go.kr/gis/main.do#mhms0</a:t>
            </a:r>
            <a:endParaRPr lang="en-US" altLang="ko-KR" sz="14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342720" indent="-342720">
              <a:buFont typeface="Arial"/>
              <a:buChar char="•"/>
              <a:defRPr/>
            </a:pPr>
            <a:endParaRPr lang="en-US" altLang="ko-KR" sz="1400" dirty="0">
              <a:latin typeface="KoPubWorld돋움체 Medium"/>
              <a:ea typeface="KoPubWorld돋움체 Medium"/>
              <a:cs typeface="KoPubWorld돋움체 Medium"/>
            </a:endParaRPr>
          </a:p>
          <a:p>
            <a:pPr marL="342720" indent="-342720">
              <a:buFont typeface="Arial"/>
              <a:buChar char="•"/>
              <a:defRPr/>
            </a:pPr>
            <a:r>
              <a:rPr lang="ko-KR" altLang="en-US" sz="1400" dirty="0">
                <a:latin typeface="KoPubWorld돋움체 Medium"/>
                <a:ea typeface="KoPubWorld돋움체 Medium"/>
                <a:cs typeface="KoPubWorld돋움체 Medium"/>
              </a:rPr>
              <a:t>토양도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, </a:t>
            </a:r>
            <a:r>
              <a:rPr lang="ko-KR" altLang="en-US" sz="1400" dirty="0">
                <a:latin typeface="KoPubWorld돋움체 Medium"/>
                <a:ea typeface="KoPubWorld돋움체 Medium"/>
                <a:cs typeface="KoPubWorld돋움체 Medium"/>
              </a:rPr>
              <a:t>임상도 데이터 출처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: 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  <a:hlinkClick r:id="rId10"/>
              </a:rPr>
              <a:t>https://www.bigdata-forest.kr/product/FRT001402</a:t>
            </a:r>
            <a:endParaRPr lang="en-US" altLang="ko-KR" sz="1400" b="1" dirty="0">
              <a:solidFill>
                <a:srgbClr val="000000"/>
              </a:solidFill>
              <a:latin typeface="KoPubWorld돋움체 Medium"/>
              <a:ea typeface="맑은 고딕" panose="020B0503020000020004" pitchFamily="50" charset="-127"/>
              <a:cs typeface="KoPubWorld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4564505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F92AE7-70CB-4A92-B243-A3137DC34E81}"/>
              </a:ext>
            </a:extLst>
          </p:cNvPr>
          <p:cNvSpPr txBox="1"/>
          <p:nvPr/>
        </p:nvSpPr>
        <p:spPr>
          <a:xfrm>
            <a:off x="2220686" y="2228671"/>
            <a:ext cx="7750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012D6A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9112794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6D77FC2-17FE-FC9E-0960-B6F35AACB3F9}"/>
              </a:ext>
            </a:extLst>
          </p:cNvPr>
          <p:cNvSpPr/>
          <p:nvPr/>
        </p:nvSpPr>
        <p:spPr>
          <a:xfrm>
            <a:off x="680960" y="1791135"/>
            <a:ext cx="10519990" cy="3081141"/>
          </a:xfrm>
          <a:prstGeom prst="roundRect">
            <a:avLst>
              <a:gd name="adj" fmla="val 0"/>
            </a:avLst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2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800" b="1" dirty="0"/>
              <a:t>1. 1 </a:t>
            </a:r>
            <a:r>
              <a:rPr lang="ko-KR" altLang="en-US" sz="2800" b="1" dirty="0"/>
              <a:t>분석 배경 및 필요성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AE044D-82D4-0A96-4233-010227FD045B}"/>
              </a:ext>
            </a:extLst>
          </p:cNvPr>
          <p:cNvSpPr txBox="1"/>
          <p:nvPr/>
        </p:nvSpPr>
        <p:spPr>
          <a:xfrm>
            <a:off x="822555" y="871440"/>
            <a:ext cx="6778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>
              <a:buFont typeface="Arial"/>
              <a:buChar char="•"/>
              <a:defRPr/>
            </a:pP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산사태 발생 현황 </a:t>
            </a:r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90E291-E7D7-2C25-7D96-47D53942B980}"/>
              </a:ext>
            </a:extLst>
          </p:cNvPr>
          <p:cNvSpPr txBox="1"/>
          <p:nvPr/>
        </p:nvSpPr>
        <p:spPr>
          <a:xfrm>
            <a:off x="2375674" y="5455576"/>
            <a:ext cx="7440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 sz="2400" dirty="0">
                <a:solidFill>
                  <a:srgbClr val="C00000"/>
                </a:solidFill>
                <a:latin typeface="KoPubWorld돋움체 Medium"/>
                <a:ea typeface="KoPubWorld돋움체 Medium"/>
                <a:cs typeface="KoPubWorld돋움체 Medium"/>
              </a:rPr>
              <a:t>이상 기후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로 인한 산사태 발생 위험성이 높아지는 추세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82BEFB-24D1-04C0-0A3F-275DD8A3E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2" b="5824"/>
          <a:stretch/>
        </p:blipFill>
        <p:spPr bwMode="auto">
          <a:xfrm>
            <a:off x="7100415" y="1895973"/>
            <a:ext cx="3938609" cy="263774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29CBB2-7146-8547-BAB6-A73AA1664065}"/>
              </a:ext>
            </a:extLst>
          </p:cNvPr>
          <p:cNvSpPr txBox="1"/>
          <p:nvPr/>
        </p:nvSpPr>
        <p:spPr>
          <a:xfrm>
            <a:off x="7895472" y="4533722"/>
            <a:ext cx="2639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출처 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: https://sansatai.forest.go.kr/gis/main.do#mhms0</a:t>
            </a:r>
          </a:p>
          <a:p>
            <a:pPr algn="l"/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-</a:t>
            </a: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산림청 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: </a:t>
            </a: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산사태 발생현황</a:t>
            </a:r>
            <a:endParaRPr lang="en-US" altLang="ko-KR" sz="8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AB6EECF3-86D8-5F97-DE9A-A67743952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55" y="1895974"/>
            <a:ext cx="5930119" cy="263774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25216F6-717E-9320-37F6-410BCCB661E8}"/>
              </a:ext>
            </a:extLst>
          </p:cNvPr>
          <p:cNvSpPr txBox="1"/>
          <p:nvPr/>
        </p:nvSpPr>
        <p:spPr>
          <a:xfrm>
            <a:off x="2208418" y="4523383"/>
            <a:ext cx="315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출처 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: https://www.kooktojournal.news/4042</a:t>
            </a:r>
          </a:p>
          <a:p>
            <a:pPr algn="ctr"/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- </a:t>
            </a: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국토저널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 – </a:t>
            </a: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산림청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, </a:t>
            </a: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올여름 철저한 산사태 예방 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… </a:t>
            </a: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이상기후 대비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4205810-96F6-2EBA-FBAA-EFD4AE0C7F8A}"/>
              </a:ext>
            </a:extLst>
          </p:cNvPr>
          <p:cNvSpPr/>
          <p:nvPr/>
        </p:nvSpPr>
        <p:spPr>
          <a:xfrm>
            <a:off x="0" y="4977114"/>
            <a:ext cx="12192000" cy="47846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kopub"/>
              </a:rPr>
              <a:t>매년 강수량은 점점 늘어나고 있으며</a:t>
            </a:r>
            <a:r>
              <a:rPr lang="en-US" altLang="ko-KR" sz="2400" dirty="0">
                <a:solidFill>
                  <a:schemeClr val="tx1"/>
                </a:solidFill>
                <a:latin typeface="kopub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kopub"/>
              </a:rPr>
              <a:t>이에 따라 산사태 발생 및 </a:t>
            </a:r>
            <a:r>
              <a:rPr lang="ko-KR" altLang="en-US" sz="2400" dirty="0" err="1">
                <a:solidFill>
                  <a:schemeClr val="tx1"/>
                </a:solidFill>
                <a:latin typeface="kopub"/>
              </a:rPr>
              <a:t>면적량</a:t>
            </a:r>
            <a:r>
              <a:rPr lang="ko-KR" altLang="en-US" sz="2400" dirty="0">
                <a:solidFill>
                  <a:schemeClr val="tx1"/>
                </a:solidFill>
                <a:latin typeface="kopub"/>
              </a:rPr>
              <a:t> 증가</a:t>
            </a:r>
          </a:p>
        </p:txBody>
      </p:sp>
    </p:spTree>
    <p:extLst>
      <p:ext uri="{BB962C8B-B14F-4D97-AF65-F5344CB8AC3E}">
        <p14:creationId xmlns:p14="http://schemas.microsoft.com/office/powerpoint/2010/main" val="311812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F1719A7-D6C9-AF2A-41DB-A6607AF78B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247017"/>
            <a:ext cx="5576964" cy="624423"/>
          </a:xfrm>
        </p:spPr>
        <p:txBody>
          <a:bodyPr/>
          <a:lstStyle/>
          <a:p>
            <a:pPr>
              <a:defRPr/>
            </a:pPr>
            <a:r>
              <a:rPr lang="en-US" altLang="ko-KR" sz="2800" b="1" dirty="0"/>
              <a:t>1. 1 </a:t>
            </a:r>
            <a:r>
              <a:rPr lang="ko-KR" altLang="en-US" sz="2800" b="1" dirty="0"/>
              <a:t>분석 배경 및 필요성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EBD4AB-6B09-1603-FAF6-F6E4AD29D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082" y="1271550"/>
            <a:ext cx="4234899" cy="40342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6D9BE4-79C0-9F17-8963-24E4C27B5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55" y="3570647"/>
            <a:ext cx="4801275" cy="20733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C6A044-CF27-238A-F2D5-915BEDA5AA1F}"/>
              </a:ext>
            </a:extLst>
          </p:cNvPr>
          <p:cNvSpPr txBox="1"/>
          <p:nvPr/>
        </p:nvSpPr>
        <p:spPr>
          <a:xfrm>
            <a:off x="1554728" y="5644024"/>
            <a:ext cx="3529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출처 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: https://news.kbs.co.kr/news/pc/view/view.do?ncd=5302541</a:t>
            </a:r>
            <a:b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</a:b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KBS</a:t>
            </a: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뉴스 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– </a:t>
            </a: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예산 줄자 산사태 피해 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25</a:t>
            </a: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배 커졌다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8C1DBE-C2A4-6E0D-4077-7B81A8FBBE32}"/>
              </a:ext>
            </a:extLst>
          </p:cNvPr>
          <p:cNvSpPr txBox="1"/>
          <p:nvPr/>
        </p:nvSpPr>
        <p:spPr>
          <a:xfrm>
            <a:off x="7894461" y="5291220"/>
            <a:ext cx="3640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출처 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: https://www.donga.com/news/Society/article/all/20230718/120285190/1</a:t>
            </a:r>
            <a:b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</a:b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동아일보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 – </a:t>
            </a: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경북 산사태 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10</a:t>
            </a:r>
            <a:r>
              <a:rPr lang="ko-KR" altLang="en-US" sz="800" dirty="0" err="1">
                <a:latin typeface="KoPubWorld돋움체 Medium"/>
                <a:ea typeface="KoPubWorld돋움체 Medium"/>
                <a:cs typeface="KoPubWorld돋움체 Medium"/>
              </a:rPr>
              <a:t>곳중</a:t>
            </a: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1</a:t>
            </a: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곳만 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‘</a:t>
            </a: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취약지구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‘ </a:t>
            </a: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지정돼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… </a:t>
            </a: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그나마 점검부실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C7F63-9165-DD65-4E80-B34EB2D283F8}"/>
              </a:ext>
            </a:extLst>
          </p:cNvPr>
          <p:cNvSpPr txBox="1"/>
          <p:nvPr/>
        </p:nvSpPr>
        <p:spPr>
          <a:xfrm>
            <a:off x="822555" y="871440"/>
            <a:ext cx="5168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>
              <a:buFont typeface="Arial"/>
              <a:buChar char="•"/>
              <a:defRPr/>
            </a:pP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영주시 산사태 발생 현황 </a:t>
            </a:r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FE44F68-74B3-3772-3522-91CD88511A19}"/>
              </a:ext>
            </a:extLst>
          </p:cNvPr>
          <p:cNvSpPr/>
          <p:nvPr/>
        </p:nvSpPr>
        <p:spPr>
          <a:xfrm>
            <a:off x="6021045" y="4269197"/>
            <a:ext cx="1133475" cy="676275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2FE3AE-929C-025D-2FF2-170EB3C90F70}"/>
              </a:ext>
            </a:extLst>
          </p:cNvPr>
          <p:cNvSpPr txBox="1"/>
          <p:nvPr/>
        </p:nvSpPr>
        <p:spPr>
          <a:xfrm>
            <a:off x="1152525" y="5986560"/>
            <a:ext cx="1003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영주시도 이러한 영향을 받아 </a:t>
            </a:r>
            <a:r>
              <a:rPr lang="ko-KR" altLang="en-US" sz="2400" dirty="0">
                <a:solidFill>
                  <a:srgbClr val="C00000"/>
                </a:solidFill>
                <a:latin typeface="KoPubWorld돋움체 Medium"/>
                <a:ea typeface="KoPubWorld돋움체 Medium"/>
                <a:cs typeface="KoPubWorld돋움체 Medium"/>
              </a:rPr>
              <a:t>산사태 취약지구 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지정여부 고려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A6B4FA-ECE0-954B-66A4-A645CB637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593" y="1271650"/>
            <a:ext cx="3323778" cy="17422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68A2D5-8D8A-19CC-E129-580688B6E508}"/>
              </a:ext>
            </a:extLst>
          </p:cNvPr>
          <p:cNvSpPr txBox="1"/>
          <p:nvPr/>
        </p:nvSpPr>
        <p:spPr>
          <a:xfrm>
            <a:off x="399862" y="2971149"/>
            <a:ext cx="352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출처 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: https://m.yeongnam.com/view.php?key=20230715010001874</a:t>
            </a:r>
            <a:b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</a:b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영남일보 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– </a:t>
            </a:r>
            <a:r>
              <a:rPr lang="ko-KR" altLang="en-US" sz="8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사흘째 이어진 거센 장맛비 영주시 곳곳 산사태</a:t>
            </a:r>
            <a:r>
              <a:rPr lang="en-US" altLang="ko-KR" sz="8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… 4</a:t>
            </a:r>
            <a:r>
              <a:rPr lang="ko-KR" altLang="en-US" sz="8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 숨지고 </a:t>
            </a:r>
            <a:r>
              <a:rPr lang="en-US" altLang="ko-KR" sz="8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800" b="1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명 부상</a:t>
            </a:r>
          </a:p>
          <a:p>
            <a:pPr algn="l"/>
            <a:endParaRPr lang="ko-KR" altLang="en-US" sz="8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1E5674F-C3BB-AC35-89AD-A21AE2507C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842" y="1271550"/>
            <a:ext cx="3111976" cy="17422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E215B0-C745-8820-21C4-62D9FB620058}"/>
              </a:ext>
            </a:extLst>
          </p:cNvPr>
          <p:cNvSpPr txBox="1"/>
          <p:nvPr/>
        </p:nvSpPr>
        <p:spPr>
          <a:xfrm>
            <a:off x="4031936" y="2985007"/>
            <a:ext cx="3529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출처 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: https://www.seoul.co.kr/news/society/2023/06/30/20230630500180</a:t>
            </a:r>
            <a:b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</a:b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서울신문 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– </a:t>
            </a:r>
            <a:r>
              <a:rPr lang="ko-KR" altLang="en-US" sz="800" b="1" i="0" dirty="0">
                <a:effectLst/>
                <a:latin typeface="Pretendard"/>
              </a:rPr>
              <a:t>영주서 산사태로 매몰된 </a:t>
            </a:r>
            <a:r>
              <a:rPr lang="en-US" altLang="ko-KR" sz="800" b="1" i="0" dirty="0">
                <a:effectLst/>
                <a:latin typeface="Pretendard"/>
              </a:rPr>
              <a:t>14</a:t>
            </a:r>
            <a:r>
              <a:rPr lang="ko-KR" altLang="en-US" sz="800" b="1" i="0" dirty="0">
                <a:effectLst/>
                <a:latin typeface="Pretendard"/>
              </a:rPr>
              <a:t>개월 영아 사망</a:t>
            </a:r>
            <a:r>
              <a:rPr lang="en-US" altLang="ko-KR" sz="800" b="1" i="0" dirty="0">
                <a:effectLst/>
                <a:latin typeface="Pretendard"/>
              </a:rPr>
              <a:t>…</a:t>
            </a:r>
            <a:r>
              <a:rPr lang="ko-KR" altLang="en-US" sz="800" b="1" i="0" dirty="0">
                <a:effectLst/>
                <a:latin typeface="Pretendard"/>
              </a:rPr>
              <a:t>전국 산사태</a:t>
            </a:r>
            <a:r>
              <a:rPr lang="en-US" altLang="ko-KR" sz="800" b="1" i="0" dirty="0">
                <a:effectLst/>
                <a:latin typeface="Pretendard"/>
              </a:rPr>
              <a:t>·</a:t>
            </a:r>
            <a:r>
              <a:rPr lang="ko-KR" altLang="en-US" sz="800" b="1" i="0" dirty="0">
                <a:effectLst/>
                <a:latin typeface="Pretendard"/>
              </a:rPr>
              <a:t>침수</a:t>
            </a:r>
            <a:r>
              <a:rPr lang="en-US" altLang="ko-KR" sz="800" b="1" i="0" dirty="0">
                <a:effectLst/>
                <a:latin typeface="Pretendard"/>
              </a:rPr>
              <a:t>, </a:t>
            </a:r>
            <a:r>
              <a:rPr lang="ko-KR" altLang="en-US" sz="800" b="1" i="0" dirty="0">
                <a:effectLst/>
                <a:latin typeface="Pretendard"/>
              </a:rPr>
              <a:t>인명</a:t>
            </a:r>
            <a:r>
              <a:rPr lang="en-US" altLang="ko-KR" sz="800" b="1" i="0" dirty="0">
                <a:effectLst/>
                <a:latin typeface="Pretendard"/>
              </a:rPr>
              <a:t>·</a:t>
            </a:r>
            <a:r>
              <a:rPr lang="ko-KR" altLang="en-US" sz="800" b="1" i="0" dirty="0">
                <a:effectLst/>
                <a:latin typeface="Pretendard"/>
              </a:rPr>
              <a:t>재산피해 잇달아</a:t>
            </a:r>
          </a:p>
          <a:p>
            <a:pPr algn="l"/>
            <a:endParaRPr lang="ko-KR" altLang="en-US" sz="8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7" name="구름 16">
            <a:extLst>
              <a:ext uri="{FF2B5EF4-FFF2-40B4-BE49-F238E27FC236}">
                <a16:creationId xmlns:a16="http://schemas.microsoft.com/office/drawing/2014/main" id="{688E5742-4868-1E88-78A3-68C9101256AE}"/>
              </a:ext>
            </a:extLst>
          </p:cNvPr>
          <p:cNvSpPr/>
          <p:nvPr/>
        </p:nvSpPr>
        <p:spPr>
          <a:xfrm>
            <a:off x="4507890" y="230461"/>
            <a:ext cx="5464785" cy="911693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"/>
              </a:rPr>
              <a:t>현 영주시 산사태 발생이 취약 지구에 지정 될 만큼 문제가 심각한 상황</a:t>
            </a:r>
          </a:p>
        </p:txBody>
      </p:sp>
    </p:spTree>
    <p:extLst>
      <p:ext uri="{BB962C8B-B14F-4D97-AF65-F5344CB8AC3E}">
        <p14:creationId xmlns:p14="http://schemas.microsoft.com/office/powerpoint/2010/main" val="111017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C7CCBF-8A62-24AD-4872-3360EAAA3EBB}"/>
              </a:ext>
            </a:extLst>
          </p:cNvPr>
          <p:cNvSpPr/>
          <p:nvPr/>
        </p:nvSpPr>
        <p:spPr>
          <a:xfrm>
            <a:off x="822555" y="1276004"/>
            <a:ext cx="10318290" cy="3858623"/>
          </a:xfrm>
          <a:prstGeom prst="rect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토양 조사">
            <a:extLst>
              <a:ext uri="{FF2B5EF4-FFF2-40B4-BE49-F238E27FC236}">
                <a16:creationId xmlns:a16="http://schemas.microsoft.com/office/drawing/2014/main" id="{5F28E7C7-3AE8-2BF5-9E7D-C6DA145F3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122" y="1411403"/>
            <a:ext cx="2910587" cy="35792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F845B6-4CF6-0F29-33CA-B91CF996B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555" y="1373806"/>
            <a:ext cx="3942932" cy="34528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1"/>
            </a:solidFill>
          </a:ln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8BA0D07A-197B-3EEC-DA0D-70C3CCD082FF}"/>
              </a:ext>
            </a:extLst>
          </p:cNvPr>
          <p:cNvSpPr/>
          <p:nvPr/>
        </p:nvSpPr>
        <p:spPr>
          <a:xfrm>
            <a:off x="4547320" y="1586798"/>
            <a:ext cx="1817568" cy="769164"/>
          </a:xfrm>
          <a:prstGeom prst="wedgeRectCallout">
            <a:avLst>
              <a:gd name="adj1" fmla="val -66949"/>
              <a:gd name="adj2" fmla="val 19025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/>
                <a:ea typeface="KoPubWorld돋움체 Medium"/>
                <a:cs typeface="KoPubWorld돋움체 Medium"/>
              </a:rPr>
              <a:t>세부적인 토양 특성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(</a:t>
            </a:r>
            <a:r>
              <a:rPr lang="ko-KR" altLang="en-US" sz="1400" dirty="0" err="1">
                <a:latin typeface="KoPubWorld돋움체 Medium"/>
                <a:ea typeface="KoPubWorld돋움체 Medium"/>
                <a:cs typeface="KoPubWorld돋움체 Medium"/>
              </a:rPr>
              <a:t>투수성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, </a:t>
            </a:r>
            <a:r>
              <a:rPr lang="ko-KR" altLang="en-US" sz="1400" dirty="0">
                <a:latin typeface="KoPubWorld돋움체 Medium"/>
                <a:ea typeface="KoPubWorld돋움체 Medium"/>
                <a:cs typeface="KoPubWorld돋움체 Medium"/>
              </a:rPr>
              <a:t>지하수위 등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)</a:t>
            </a: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F1719A7-D6C9-AF2A-41DB-A6607AF78B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247017"/>
            <a:ext cx="5576964" cy="624423"/>
          </a:xfrm>
        </p:spPr>
        <p:txBody>
          <a:bodyPr/>
          <a:lstStyle/>
          <a:p>
            <a:pPr>
              <a:defRPr/>
            </a:pPr>
            <a:r>
              <a:rPr lang="en-US" altLang="ko-KR" sz="2800" b="1" dirty="0"/>
              <a:t>1. 2 </a:t>
            </a:r>
            <a:r>
              <a:rPr lang="ko-KR" altLang="en-US" sz="2800" b="1" dirty="0"/>
              <a:t>분석 목적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7C7F63-9165-DD65-4E80-B34EB2D283F8}"/>
              </a:ext>
            </a:extLst>
          </p:cNvPr>
          <p:cNvSpPr txBox="1"/>
          <p:nvPr/>
        </p:nvSpPr>
        <p:spPr>
          <a:xfrm>
            <a:off x="822555" y="871440"/>
            <a:ext cx="6778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>
              <a:buFont typeface="Arial"/>
              <a:buChar char="•"/>
              <a:defRPr/>
            </a:pP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기존 산사태 예측 모델의 한계 </a:t>
            </a:r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31F1D-C817-7510-6A2B-618ED5694A56}"/>
              </a:ext>
            </a:extLst>
          </p:cNvPr>
          <p:cNvSpPr txBox="1"/>
          <p:nvPr/>
        </p:nvSpPr>
        <p:spPr>
          <a:xfrm>
            <a:off x="677809" y="5134627"/>
            <a:ext cx="11077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 산림청에서 제공하는 산사태 예측 정보는 전국을 대상으로 예측을 진행</a:t>
            </a:r>
            <a:r>
              <a:rPr lang="en-US" altLang="ko-KR" sz="2400" dirty="0">
                <a:latin typeface="KoPubWorld돋움체 Medium"/>
                <a:ea typeface="KoPubWorld돋움체 Medium"/>
                <a:cs typeface="KoPubWorld돋움체 Medium"/>
              </a:rPr>
              <a:t>, 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따라서 지역별  세부적인 토양 특성</a:t>
            </a:r>
            <a:r>
              <a:rPr lang="en-US" altLang="ko-KR" sz="2400" dirty="0">
                <a:latin typeface="KoPubWorld돋움체 Medium"/>
                <a:ea typeface="KoPubWorld돋움체 Medium"/>
                <a:cs typeface="KoPubWorld돋움체 Medium"/>
              </a:rPr>
              <a:t>(</a:t>
            </a:r>
            <a:r>
              <a:rPr lang="ko-KR" altLang="en-US" sz="2400" dirty="0" err="1">
                <a:latin typeface="KoPubWorld돋움체 Medium"/>
                <a:ea typeface="KoPubWorld돋움체 Medium"/>
                <a:cs typeface="KoPubWorld돋움체 Medium"/>
              </a:rPr>
              <a:t>투수성</a:t>
            </a:r>
            <a:r>
              <a:rPr lang="en-US" altLang="ko-KR" sz="2400" dirty="0">
                <a:latin typeface="KoPubWorld돋움체 Medium"/>
                <a:ea typeface="KoPubWorld돋움체 Medium"/>
                <a:cs typeface="KoPubWorld돋움체 Medium"/>
              </a:rPr>
              <a:t>, 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지하수위 등</a:t>
            </a:r>
            <a:r>
              <a:rPr lang="en-US" altLang="ko-KR" sz="2400" dirty="0">
                <a:latin typeface="KoPubWorld돋움체 Medium"/>
                <a:ea typeface="KoPubWorld돋움체 Medium"/>
                <a:cs typeface="KoPubWorld돋움체 Medium"/>
              </a:rPr>
              <a:t>)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을 모두 반영하여 설정하는 것은 현실적으로 거의 불가능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63A4E4-8952-6259-1D36-2BC4174C92F1}"/>
              </a:ext>
            </a:extLst>
          </p:cNvPr>
          <p:cNvGrpSpPr/>
          <p:nvPr/>
        </p:nvGrpSpPr>
        <p:grpSpPr>
          <a:xfrm>
            <a:off x="4666384" y="2591739"/>
            <a:ext cx="1814415" cy="1142167"/>
            <a:chOff x="4473139" y="2463359"/>
            <a:chExt cx="1814415" cy="1142167"/>
          </a:xfrm>
        </p:grpSpPr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E7C2E288-3705-06BD-21E8-68FD74D6584F}"/>
                </a:ext>
              </a:extLst>
            </p:cNvPr>
            <p:cNvSpPr/>
            <p:nvPr/>
          </p:nvSpPr>
          <p:spPr>
            <a:xfrm>
              <a:off x="4473139" y="2618543"/>
              <a:ext cx="1814415" cy="769163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&quot;허용 안 됨&quot; 기호 14">
              <a:extLst>
                <a:ext uri="{FF2B5EF4-FFF2-40B4-BE49-F238E27FC236}">
                  <a16:creationId xmlns:a16="http://schemas.microsoft.com/office/drawing/2014/main" id="{4DAEE37C-B042-75A7-49AE-16E88F163464}"/>
                </a:ext>
              </a:extLst>
            </p:cNvPr>
            <p:cNvSpPr/>
            <p:nvPr/>
          </p:nvSpPr>
          <p:spPr>
            <a:xfrm>
              <a:off x="4666384" y="2463359"/>
              <a:ext cx="1174102" cy="1142167"/>
            </a:xfrm>
            <a:prstGeom prst="noSmoking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2F1BDEBE-6F42-984F-4059-938BBD574CEE}"/>
              </a:ext>
            </a:extLst>
          </p:cNvPr>
          <p:cNvSpPr/>
          <p:nvPr/>
        </p:nvSpPr>
        <p:spPr>
          <a:xfrm>
            <a:off x="4537896" y="3998422"/>
            <a:ext cx="1817568" cy="769164"/>
          </a:xfrm>
          <a:prstGeom prst="wedgeRectCallout">
            <a:avLst>
              <a:gd name="adj1" fmla="val 15326"/>
              <a:gd name="adj2" fmla="val -78806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/>
                <a:ea typeface="KoPubWorld돋움체 Medium"/>
                <a:cs typeface="KoPubWorld돋움체 Medium"/>
              </a:rPr>
              <a:t>너무 광범위한 조건이라 적용 불가</a:t>
            </a:r>
            <a:endParaRPr lang="en-US" altLang="ko-KR" sz="14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6230DB-0FC4-68F4-85C3-D8EEA0173DB0}"/>
              </a:ext>
            </a:extLst>
          </p:cNvPr>
          <p:cNvSpPr txBox="1"/>
          <p:nvPr/>
        </p:nvSpPr>
        <p:spPr>
          <a:xfrm>
            <a:off x="6829437" y="4821328"/>
            <a:ext cx="2639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출처 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: https://sansatai.forest.go.kr/gis/main.do#mhms0</a:t>
            </a:r>
          </a:p>
          <a:p>
            <a:pPr algn="l"/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-</a:t>
            </a: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산림청 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: </a:t>
            </a: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산사태 발생현황</a:t>
            </a:r>
            <a:endParaRPr lang="en-US" altLang="ko-KR" sz="8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7EDD37-1F19-E923-2880-25F0602FEBDC}"/>
              </a:ext>
            </a:extLst>
          </p:cNvPr>
          <p:cNvSpPr txBox="1"/>
          <p:nvPr/>
        </p:nvSpPr>
        <p:spPr>
          <a:xfrm>
            <a:off x="953219" y="4953439"/>
            <a:ext cx="31583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- </a:t>
            </a: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전국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 </a:t>
            </a: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토양도 사진</a:t>
            </a:r>
          </a:p>
        </p:txBody>
      </p:sp>
      <p:sp>
        <p:nvSpPr>
          <p:cNvPr id="24" name="구름 23">
            <a:extLst>
              <a:ext uri="{FF2B5EF4-FFF2-40B4-BE49-F238E27FC236}">
                <a16:creationId xmlns:a16="http://schemas.microsoft.com/office/drawing/2014/main" id="{947BDDA5-EE99-94F8-78AA-CF37E3CB0D58}"/>
              </a:ext>
            </a:extLst>
          </p:cNvPr>
          <p:cNvSpPr/>
          <p:nvPr/>
        </p:nvSpPr>
        <p:spPr>
          <a:xfrm>
            <a:off x="4547320" y="217210"/>
            <a:ext cx="5701580" cy="948820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"/>
              </a:rPr>
              <a:t>영주시에 대한 산사태 발생을 예측하기 힘든 이유</a:t>
            </a:r>
          </a:p>
        </p:txBody>
      </p:sp>
    </p:spTree>
    <p:extLst>
      <p:ext uri="{BB962C8B-B14F-4D97-AF65-F5344CB8AC3E}">
        <p14:creationId xmlns:p14="http://schemas.microsoft.com/office/powerpoint/2010/main" val="415790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F1719A7-D6C9-AF2A-41DB-A6607AF78B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247017"/>
            <a:ext cx="5576964" cy="624423"/>
          </a:xfrm>
        </p:spPr>
        <p:txBody>
          <a:bodyPr/>
          <a:lstStyle/>
          <a:p>
            <a:pPr>
              <a:defRPr/>
            </a:pPr>
            <a:r>
              <a:rPr lang="en-US" altLang="ko-KR" sz="2800" b="1" dirty="0"/>
              <a:t>1. 2 </a:t>
            </a:r>
            <a:r>
              <a:rPr lang="ko-KR" altLang="en-US" sz="2800" b="1" dirty="0"/>
              <a:t>분석 목적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59998B-79EB-876C-CCE3-DFD121ABB95C}"/>
              </a:ext>
            </a:extLst>
          </p:cNvPr>
          <p:cNvSpPr/>
          <p:nvPr/>
        </p:nvSpPr>
        <p:spPr>
          <a:xfrm>
            <a:off x="822555" y="1276004"/>
            <a:ext cx="10318290" cy="37722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영주시 문화관광">
            <a:extLst>
              <a:ext uri="{FF2B5EF4-FFF2-40B4-BE49-F238E27FC236}">
                <a16:creationId xmlns:a16="http://schemas.microsoft.com/office/drawing/2014/main" id="{FEBC3842-2CFC-0159-63AF-24B4D0F16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53"/>
          <a:stretch/>
        </p:blipFill>
        <p:spPr bwMode="auto">
          <a:xfrm>
            <a:off x="1181746" y="1575031"/>
            <a:ext cx="2415712" cy="329234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3C687E-A0CD-1D32-0AF2-00CCAD664B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29" r="11465"/>
          <a:stretch/>
        </p:blipFill>
        <p:spPr>
          <a:xfrm>
            <a:off x="4700190" y="1575031"/>
            <a:ext cx="2415713" cy="329234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813D87A-5D06-8753-F412-16BB983C86DE}"/>
              </a:ext>
            </a:extLst>
          </p:cNvPr>
          <p:cNvSpPr/>
          <p:nvPr/>
        </p:nvSpPr>
        <p:spPr>
          <a:xfrm>
            <a:off x="3893831" y="3071355"/>
            <a:ext cx="509985" cy="36647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BD19E23B-20A0-3B19-CB0D-80961B1750C0}"/>
              </a:ext>
            </a:extLst>
          </p:cNvPr>
          <p:cNvSpPr/>
          <p:nvPr/>
        </p:nvSpPr>
        <p:spPr>
          <a:xfrm>
            <a:off x="3233737" y="2009803"/>
            <a:ext cx="1817568" cy="769164"/>
          </a:xfrm>
          <a:prstGeom prst="wedgeRectCallout">
            <a:avLst>
              <a:gd name="adj1" fmla="val -8255"/>
              <a:gd name="adj2" fmla="val 77229"/>
            </a:avLst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/>
                <a:ea typeface="KoPubWorld돋움체 Medium"/>
                <a:cs typeface="KoPubWorld돋움체 Medium"/>
              </a:rPr>
              <a:t>세부적인 토양 특성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(</a:t>
            </a:r>
            <a:r>
              <a:rPr lang="ko-KR" altLang="en-US" sz="1400" dirty="0" err="1">
                <a:latin typeface="KoPubWorld돋움체 Medium"/>
                <a:ea typeface="KoPubWorld돋움체 Medium"/>
                <a:cs typeface="KoPubWorld돋움체 Medium"/>
              </a:rPr>
              <a:t>투수성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, </a:t>
            </a:r>
            <a:r>
              <a:rPr lang="ko-KR" altLang="en-US" sz="1400" dirty="0">
                <a:latin typeface="KoPubWorld돋움체 Medium"/>
                <a:ea typeface="KoPubWorld돋움체 Medium"/>
                <a:cs typeface="KoPubWorld돋움체 Medium"/>
              </a:rPr>
              <a:t>지하수위 등</a:t>
            </a:r>
            <a:r>
              <a:rPr lang="en-US" altLang="ko-KR" sz="1400" dirty="0">
                <a:latin typeface="KoPubWorld돋움체 Medium"/>
                <a:ea typeface="KoPubWorld돋움체 Medium"/>
                <a:cs typeface="KoPubWorld돋움체 Medium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0D10F3-36C5-2B73-EB8A-106FC0A294EA}"/>
              </a:ext>
            </a:extLst>
          </p:cNvPr>
          <p:cNvSpPr txBox="1"/>
          <p:nvPr/>
        </p:nvSpPr>
        <p:spPr>
          <a:xfrm>
            <a:off x="822555" y="871440"/>
            <a:ext cx="6778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>
              <a:buFont typeface="Arial"/>
              <a:buChar char="•"/>
              <a:defRPr/>
            </a:pP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기존 산사태 예측 모델의 한계 보완 </a:t>
            </a:r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E843B-B282-BA96-1E19-036AF7F395B3}"/>
              </a:ext>
            </a:extLst>
          </p:cNvPr>
          <p:cNvSpPr txBox="1"/>
          <p:nvPr/>
        </p:nvSpPr>
        <p:spPr>
          <a:xfrm>
            <a:off x="557211" y="5375207"/>
            <a:ext cx="11077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C00000"/>
                </a:solidFill>
                <a:latin typeface="KoPubWorld돋움체 Medium"/>
                <a:ea typeface="KoPubWorld돋움체 Medium"/>
                <a:cs typeface="KoPubWorld돋움체 Medium"/>
              </a:rPr>
              <a:t>영주시의 토양 특성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만을 고려 후</a:t>
            </a:r>
            <a:r>
              <a:rPr lang="en-US" altLang="ko-KR" sz="2400" dirty="0"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 산사태 예측 모델을 구현하여 보다 </a:t>
            </a:r>
            <a:r>
              <a:rPr lang="ko-KR" altLang="en-US" sz="2400" dirty="0">
                <a:solidFill>
                  <a:srgbClr val="C00000"/>
                </a:solidFill>
                <a:latin typeface="KoPubWorld돋움체 Medium"/>
                <a:ea typeface="KoPubWorld돋움체 Medium"/>
                <a:cs typeface="KoPubWorld돋움체 Medium"/>
              </a:rPr>
              <a:t>정확한</a:t>
            </a:r>
            <a:r>
              <a:rPr lang="ko-KR" altLang="en-US" sz="2400" dirty="0">
                <a:latin typeface="KoPubWorld돋움체 Medium"/>
                <a:ea typeface="KoPubWorld돋움체 Medium"/>
                <a:cs typeface="KoPubWorld돋움체 Medium"/>
              </a:rPr>
              <a:t> 예측도를 지닌 예측 모델 제안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835FDD-09B7-ED50-0A55-3D917EA32B0A}"/>
              </a:ext>
            </a:extLst>
          </p:cNvPr>
          <p:cNvSpPr txBox="1"/>
          <p:nvPr/>
        </p:nvSpPr>
        <p:spPr>
          <a:xfrm>
            <a:off x="8113299" y="1088507"/>
            <a:ext cx="3812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사진 출처 </a:t>
            </a:r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: https://sansatai.forest.go.kr/gis/main.do#mhms0 - </a:t>
            </a: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산림청 </a:t>
            </a:r>
            <a:endParaRPr lang="en-US" altLang="ko-KR" sz="8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2" name="구름 11">
            <a:extLst>
              <a:ext uri="{FF2B5EF4-FFF2-40B4-BE49-F238E27FC236}">
                <a16:creationId xmlns:a16="http://schemas.microsoft.com/office/drawing/2014/main" id="{988D6B0E-78B1-F1D4-5AD0-4BD1BB555B3A}"/>
              </a:ext>
            </a:extLst>
          </p:cNvPr>
          <p:cNvSpPr/>
          <p:nvPr/>
        </p:nvSpPr>
        <p:spPr>
          <a:xfrm>
            <a:off x="5181600" y="193639"/>
            <a:ext cx="6187845" cy="911693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kopub"/>
              </a:rPr>
              <a:t>전국의 토양도를 </a:t>
            </a:r>
            <a:r>
              <a:rPr lang="ko-KR" altLang="en-US" sz="1600" dirty="0" err="1">
                <a:solidFill>
                  <a:schemeClr val="tx1"/>
                </a:solidFill>
                <a:latin typeface="kopub"/>
              </a:rPr>
              <a:t>고려하는게</a:t>
            </a:r>
            <a:r>
              <a:rPr lang="ko-KR" altLang="en-US" sz="1600" dirty="0">
                <a:solidFill>
                  <a:schemeClr val="tx1"/>
                </a:solidFill>
                <a:latin typeface="kopub"/>
              </a:rPr>
              <a:t> 아닌 영주시로 한정하여 정확한 예측을 위함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578908-1AAA-9C6E-7E42-B5BBAC61AB84}"/>
              </a:ext>
            </a:extLst>
          </p:cNvPr>
          <p:cNvSpPr txBox="1"/>
          <p:nvPr/>
        </p:nvSpPr>
        <p:spPr>
          <a:xfrm>
            <a:off x="4328850" y="4867375"/>
            <a:ext cx="31583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KoPubWorld돋움체 Medium"/>
                <a:ea typeface="KoPubWorld돋움체 Medium"/>
                <a:cs typeface="KoPubWorld돋움체 Medium"/>
              </a:rPr>
              <a:t>-  </a:t>
            </a:r>
            <a:r>
              <a:rPr lang="ko-KR" altLang="en-US" sz="800" dirty="0">
                <a:latin typeface="KoPubWorld돋움체 Medium"/>
                <a:ea typeface="KoPubWorld돋움체 Medium"/>
                <a:cs typeface="KoPubWorld돋움체 Medium"/>
              </a:rPr>
              <a:t>영주시토양도 사진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B858CE1-1F09-886A-C668-678419A6BA87}"/>
              </a:ext>
            </a:extLst>
          </p:cNvPr>
          <p:cNvSpPr/>
          <p:nvPr/>
        </p:nvSpPr>
        <p:spPr>
          <a:xfrm>
            <a:off x="7405973" y="3043290"/>
            <a:ext cx="509985" cy="36647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BB72B95-6D7E-D0DA-62D0-EC25E57D8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028" y="1575031"/>
            <a:ext cx="2415713" cy="32923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1"/>
            </a:solidFill>
          </a:ln>
        </p:spPr>
      </p:pic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D345B5E0-550D-6F39-1D41-619D36B0CEDD}"/>
              </a:ext>
            </a:extLst>
          </p:cNvPr>
          <p:cNvSpPr/>
          <p:nvPr/>
        </p:nvSpPr>
        <p:spPr>
          <a:xfrm>
            <a:off x="6778140" y="3730913"/>
            <a:ext cx="1817568" cy="769164"/>
          </a:xfrm>
          <a:prstGeom prst="wedgeRectCallout">
            <a:avLst>
              <a:gd name="adj1" fmla="val 8515"/>
              <a:gd name="adj2" fmla="val -68897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/>
                <a:ea typeface="KoPubWorld돋움체 Medium"/>
                <a:cs typeface="KoPubWorld돋움체 Medium"/>
              </a:rPr>
              <a:t>산사태 예측모델에 해당 특성 적용</a:t>
            </a:r>
            <a:endParaRPr lang="en-US" altLang="ko-KR" sz="14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5109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66E338C8-DECD-B9AB-C985-7C7DE2A043EC}"/>
              </a:ext>
            </a:extLst>
          </p:cNvPr>
          <p:cNvSpPr/>
          <p:nvPr/>
        </p:nvSpPr>
        <p:spPr>
          <a:xfrm>
            <a:off x="1238262" y="4765207"/>
            <a:ext cx="5962637" cy="1613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E1789CD-E3B2-B825-0F58-2F9A7DD15060}"/>
              </a:ext>
            </a:extLst>
          </p:cNvPr>
          <p:cNvSpPr/>
          <p:nvPr/>
        </p:nvSpPr>
        <p:spPr>
          <a:xfrm>
            <a:off x="7344245" y="3329646"/>
            <a:ext cx="3600428" cy="1613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99547D-BB47-5305-6A32-C7E2F3E28237}"/>
              </a:ext>
            </a:extLst>
          </p:cNvPr>
          <p:cNvSpPr txBox="1"/>
          <p:nvPr/>
        </p:nvSpPr>
        <p:spPr>
          <a:xfrm>
            <a:off x="793980" y="871440"/>
            <a:ext cx="6778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>
              <a:buFont typeface="Arial"/>
              <a:buChar char="•"/>
              <a:defRPr/>
            </a:pP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영주시 산사태 조기 경보 시스템</a:t>
            </a:r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4FD7E8AF-9CF1-55CF-28CE-DC43BFE0E9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247017"/>
            <a:ext cx="5576964" cy="624423"/>
          </a:xfrm>
        </p:spPr>
        <p:txBody>
          <a:bodyPr/>
          <a:lstStyle/>
          <a:p>
            <a:pPr>
              <a:defRPr/>
            </a:pPr>
            <a:r>
              <a:rPr lang="en-US" altLang="ko-KR" sz="2800" b="1" dirty="0"/>
              <a:t>1. 2 </a:t>
            </a:r>
            <a:r>
              <a:rPr lang="ko-KR" altLang="en-US" sz="2800" b="1" dirty="0"/>
              <a:t>분석 목적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6C591C0-93D7-8774-6752-0D0F73E59A41}"/>
              </a:ext>
            </a:extLst>
          </p:cNvPr>
          <p:cNvSpPr/>
          <p:nvPr/>
        </p:nvSpPr>
        <p:spPr>
          <a:xfrm>
            <a:off x="5895973" y="1378687"/>
            <a:ext cx="304801" cy="314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683C43E-5395-B72C-C214-A4583B4D7A05}"/>
              </a:ext>
            </a:extLst>
          </p:cNvPr>
          <p:cNvSpPr/>
          <p:nvPr/>
        </p:nvSpPr>
        <p:spPr>
          <a:xfrm>
            <a:off x="5895973" y="2832559"/>
            <a:ext cx="304801" cy="314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E1B7F16-795D-DCB0-CCD2-F2904B304B1A}"/>
              </a:ext>
            </a:extLst>
          </p:cNvPr>
          <p:cNvSpPr/>
          <p:nvPr/>
        </p:nvSpPr>
        <p:spPr>
          <a:xfrm>
            <a:off x="5886446" y="4286431"/>
            <a:ext cx="304801" cy="31432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19" name="화살표: 오각형 18">
            <a:extLst>
              <a:ext uri="{FF2B5EF4-FFF2-40B4-BE49-F238E27FC236}">
                <a16:creationId xmlns:a16="http://schemas.microsoft.com/office/drawing/2014/main" id="{1C3433CF-8789-1B48-7E79-21C84DF81990}"/>
              </a:ext>
            </a:extLst>
          </p:cNvPr>
          <p:cNvSpPr/>
          <p:nvPr/>
        </p:nvSpPr>
        <p:spPr>
          <a:xfrm>
            <a:off x="1543055" y="1285874"/>
            <a:ext cx="3400420" cy="4999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"/>
              </a:rPr>
              <a:t>1. </a:t>
            </a:r>
            <a:r>
              <a:rPr lang="ko-KR" altLang="en-US" sz="1600" dirty="0">
                <a:latin typeface="kopub"/>
              </a:rPr>
              <a:t>기상 및 토양도 데이터 삽입</a:t>
            </a:r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6F1F2702-0697-8A75-7E7F-8E3955F7EE99}"/>
              </a:ext>
            </a:extLst>
          </p:cNvPr>
          <p:cNvSpPr/>
          <p:nvPr/>
        </p:nvSpPr>
        <p:spPr>
          <a:xfrm flipH="1">
            <a:off x="7372347" y="2742046"/>
            <a:ext cx="3400415" cy="4999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"/>
              </a:rPr>
              <a:t>2. </a:t>
            </a:r>
            <a:r>
              <a:rPr lang="ko-KR" altLang="en-US" sz="1600" dirty="0">
                <a:latin typeface="kopub"/>
              </a:rPr>
              <a:t>학습된 모델로 예측</a:t>
            </a:r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8DF3244E-4095-F0F0-FB6B-DA165A32537A}"/>
              </a:ext>
            </a:extLst>
          </p:cNvPr>
          <p:cNvSpPr/>
          <p:nvPr/>
        </p:nvSpPr>
        <p:spPr>
          <a:xfrm>
            <a:off x="1543056" y="4193618"/>
            <a:ext cx="3400419" cy="49995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"/>
              </a:rPr>
              <a:t>3. </a:t>
            </a:r>
            <a:r>
              <a:rPr lang="ko-KR" altLang="en-US" sz="1600" dirty="0">
                <a:latin typeface="kopub"/>
              </a:rPr>
              <a:t>예측된 결과 기반 경보 및 대피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1BF3D8-BA54-7841-52E7-2D11FCE894C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>
            <a:off x="6048374" y="1693012"/>
            <a:ext cx="0" cy="113954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6F8AFB7-7862-BAB1-BCEA-CAD4F9FDDF0C}"/>
              </a:ext>
            </a:extLst>
          </p:cNvPr>
          <p:cNvCxnSpPr>
            <a:cxnSpLocks/>
            <a:stCxn id="16" idx="4"/>
            <a:endCxn id="17" idx="0"/>
          </p:cNvCxnSpPr>
          <p:nvPr/>
        </p:nvCxnSpPr>
        <p:spPr>
          <a:xfrm flipH="1">
            <a:off x="6038847" y="3146884"/>
            <a:ext cx="9527" cy="113954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CB19611-9752-8684-DDCD-80806613126C}"/>
              </a:ext>
            </a:extLst>
          </p:cNvPr>
          <p:cNvSpPr/>
          <p:nvPr/>
        </p:nvSpPr>
        <p:spPr>
          <a:xfrm>
            <a:off x="1343047" y="1895973"/>
            <a:ext cx="3600428" cy="1613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0E8AB79-D782-2EEB-CFD8-B6719C981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632" y="2066282"/>
            <a:ext cx="1607536" cy="935264"/>
          </a:xfrm>
          <a:prstGeom prst="rect">
            <a:avLst/>
          </a:prstGeom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FA29020-A86A-C2D5-8504-DC086D9FDB23}"/>
              </a:ext>
            </a:extLst>
          </p:cNvPr>
          <p:cNvSpPr txBox="1"/>
          <p:nvPr/>
        </p:nvSpPr>
        <p:spPr>
          <a:xfrm>
            <a:off x="1343047" y="3148179"/>
            <a:ext cx="1978704" cy="361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>
              <a:buFont typeface="Arial"/>
              <a:buChar char="•"/>
              <a:defRPr/>
            </a:pPr>
            <a:r>
              <a:rPr lang="ko-KR" altLang="en-US" sz="1200" dirty="0">
                <a:latin typeface="KoPubWorld돋움체 Medium"/>
                <a:ea typeface="KoPubWorld돋움체 Medium"/>
                <a:cs typeface="KoPubWorld돋움체 Medium"/>
              </a:rPr>
              <a:t>기상 정보 </a:t>
            </a:r>
            <a:endParaRPr lang="en-US" altLang="ko-KR" sz="12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26A494F-0448-B844-1F1F-FAEAD92D9C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29" r="11465"/>
          <a:stretch/>
        </p:blipFill>
        <p:spPr>
          <a:xfrm>
            <a:off x="3613926" y="1961466"/>
            <a:ext cx="915579" cy="1055753"/>
          </a:xfrm>
          <a:prstGeom prst="rect">
            <a:avLst/>
          </a:prstGeom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E004BF6-B320-B269-07A4-04627BCFAAC7}"/>
              </a:ext>
            </a:extLst>
          </p:cNvPr>
          <p:cNvSpPr txBox="1"/>
          <p:nvPr/>
        </p:nvSpPr>
        <p:spPr>
          <a:xfrm>
            <a:off x="2971341" y="3148179"/>
            <a:ext cx="2200750" cy="361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>
              <a:buFont typeface="Arial"/>
              <a:buChar char="•"/>
              <a:defRPr/>
            </a:pPr>
            <a:r>
              <a:rPr lang="ko-KR" altLang="en-US" sz="1200" dirty="0">
                <a:latin typeface="KoPubWorld돋움체 Medium"/>
                <a:ea typeface="KoPubWorld돋움체 Medium"/>
                <a:cs typeface="KoPubWorld돋움체 Medium"/>
              </a:rPr>
              <a:t>영주시 토양도 </a:t>
            </a:r>
            <a:endParaRPr lang="en-US" altLang="ko-KR" sz="12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pic>
        <p:nvPicPr>
          <p:cNvPr id="16388" name="Picture 4" descr="사이렌 - 무료 보안개 아이콘">
            <a:extLst>
              <a:ext uri="{FF2B5EF4-FFF2-40B4-BE49-F238E27FC236}">
                <a16:creationId xmlns:a16="http://schemas.microsoft.com/office/drawing/2014/main" id="{E90B0CE6-CC0F-6B9F-3DD0-FCF9C3F8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47" y="4865986"/>
            <a:ext cx="1257287" cy="12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영주시의 행정 구역 - 위키백과, 우리 모두의 백과사전">
            <a:extLst>
              <a:ext uri="{FF2B5EF4-FFF2-40B4-BE49-F238E27FC236}">
                <a16:creationId xmlns:a16="http://schemas.microsoft.com/office/drawing/2014/main" id="{A696097D-E2F0-ACDB-6EAC-61906F6D2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008" y="3396775"/>
            <a:ext cx="1027420" cy="146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A9F39EED-6A76-6C54-23ED-4B78DCC65AED}"/>
              </a:ext>
            </a:extLst>
          </p:cNvPr>
          <p:cNvSpPr/>
          <p:nvPr/>
        </p:nvSpPr>
        <p:spPr>
          <a:xfrm rot="16200000">
            <a:off x="8968419" y="3765277"/>
            <a:ext cx="208269" cy="624423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C01EA16-0D32-AD19-0F85-A9D8BCB40181}"/>
              </a:ext>
            </a:extLst>
          </p:cNvPr>
          <p:cNvSpPr/>
          <p:nvPr/>
        </p:nvSpPr>
        <p:spPr>
          <a:xfrm>
            <a:off x="7584371" y="3623845"/>
            <a:ext cx="1021128" cy="9769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"/>
              </a:rPr>
              <a:t>PLT </a:t>
            </a:r>
            <a:r>
              <a:rPr lang="ko-KR" altLang="en-US" dirty="0">
                <a:latin typeface="kopub"/>
              </a:rPr>
              <a:t>모델</a:t>
            </a:r>
          </a:p>
        </p:txBody>
      </p:sp>
      <p:sp>
        <p:nvSpPr>
          <p:cNvPr id="46" name="별: 꼭짓점 16개 45">
            <a:extLst>
              <a:ext uri="{FF2B5EF4-FFF2-40B4-BE49-F238E27FC236}">
                <a16:creationId xmlns:a16="http://schemas.microsoft.com/office/drawing/2014/main" id="{CA284F14-AC96-6F59-AC2F-7C04762C1DCC}"/>
              </a:ext>
            </a:extLst>
          </p:cNvPr>
          <p:cNvSpPr/>
          <p:nvPr/>
        </p:nvSpPr>
        <p:spPr>
          <a:xfrm>
            <a:off x="7272568" y="918515"/>
            <a:ext cx="3896182" cy="1763476"/>
          </a:xfrm>
          <a:prstGeom prst="star16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"/>
              </a:rPr>
              <a:t>예측 후 위험도를 지도에 표시 및</a:t>
            </a:r>
            <a:endParaRPr lang="en-US" altLang="ko-KR" dirty="0">
              <a:solidFill>
                <a:schemeClr val="tx1"/>
              </a:solidFill>
              <a:latin typeface="kopub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kopub"/>
              </a:rPr>
              <a:t>홈페이지를 통해 접근성 증대</a:t>
            </a:r>
          </a:p>
        </p:txBody>
      </p:sp>
      <p:pic>
        <p:nvPicPr>
          <p:cNvPr id="16392" name="Picture 8" descr="전국 장맛비+호우주의보에 산림청 전국 산사태위기경보 '주의' 발령 | 아주경제">
            <a:extLst>
              <a:ext uri="{FF2B5EF4-FFF2-40B4-BE49-F238E27FC236}">
                <a16:creationId xmlns:a16="http://schemas.microsoft.com/office/drawing/2014/main" id="{167CBB53-1679-1B4D-5CEB-C01853226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8" t="13542" r="22019" b="6301"/>
          <a:stretch/>
        </p:blipFill>
        <p:spPr bwMode="auto">
          <a:xfrm>
            <a:off x="2819880" y="4865986"/>
            <a:ext cx="1756777" cy="140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DB08721B-04E2-2773-B484-E1DD01EAA381}"/>
              </a:ext>
            </a:extLst>
          </p:cNvPr>
          <p:cNvSpPr/>
          <p:nvPr/>
        </p:nvSpPr>
        <p:spPr>
          <a:xfrm rot="16200000">
            <a:off x="5070255" y="5253805"/>
            <a:ext cx="208269" cy="624423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pic>
        <p:nvPicPr>
          <p:cNvPr id="16394" name="Picture 10" descr="비상구 PNG 이미지 | PNGWing">
            <a:extLst>
              <a:ext uri="{FF2B5EF4-FFF2-40B4-BE49-F238E27FC236}">
                <a16:creationId xmlns:a16="http://schemas.microsoft.com/office/drawing/2014/main" id="{52F7AB7A-388B-E963-2F4C-F15A8C953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27" y="4879980"/>
            <a:ext cx="1372071" cy="137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화살표: 오각형 56">
            <a:extLst>
              <a:ext uri="{FF2B5EF4-FFF2-40B4-BE49-F238E27FC236}">
                <a16:creationId xmlns:a16="http://schemas.microsoft.com/office/drawing/2014/main" id="{1889A71F-ECE9-1594-04CA-D97893C0059B}"/>
              </a:ext>
            </a:extLst>
          </p:cNvPr>
          <p:cNvSpPr/>
          <p:nvPr/>
        </p:nvSpPr>
        <p:spPr>
          <a:xfrm flipH="1">
            <a:off x="7660571" y="5227355"/>
            <a:ext cx="2743203" cy="885592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"/>
              </a:rPr>
              <a:t>최소 </a:t>
            </a:r>
            <a:r>
              <a:rPr lang="en-US" altLang="ko-KR" dirty="0">
                <a:solidFill>
                  <a:schemeClr val="bg1"/>
                </a:solidFill>
                <a:latin typeface="kopub"/>
              </a:rPr>
              <a:t>24</a:t>
            </a:r>
            <a:r>
              <a:rPr lang="ko-KR" altLang="en-US" dirty="0">
                <a:solidFill>
                  <a:schemeClr val="bg1"/>
                </a:solidFill>
                <a:latin typeface="kopub"/>
              </a:rPr>
              <a:t>시간 전에 </a:t>
            </a:r>
            <a:endParaRPr lang="en-US" altLang="ko-KR" dirty="0">
              <a:solidFill>
                <a:schemeClr val="bg1"/>
              </a:solidFill>
              <a:latin typeface="kopub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"/>
              </a:rPr>
              <a:t>조기경보 발령 가능</a:t>
            </a:r>
            <a:endParaRPr lang="en-US" altLang="ko-KR" dirty="0">
              <a:solidFill>
                <a:schemeClr val="bg1"/>
              </a:solidFill>
              <a:latin typeface="kopub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E1B3189-AB00-F02D-615B-48DD6D5A93BF}"/>
              </a:ext>
            </a:extLst>
          </p:cNvPr>
          <p:cNvCxnSpPr>
            <a:cxnSpLocks/>
            <a:stCxn id="19" idx="3"/>
            <a:endCxn id="15" idx="2"/>
          </p:cNvCxnSpPr>
          <p:nvPr/>
        </p:nvCxnSpPr>
        <p:spPr>
          <a:xfrm>
            <a:off x="4943475" y="1535849"/>
            <a:ext cx="952498" cy="1"/>
          </a:xfrm>
          <a:prstGeom prst="line">
            <a:avLst/>
          </a:prstGeom>
          <a:ln w="6350" cap="flat" cmpd="sng" algn="ctr">
            <a:solidFill>
              <a:schemeClr val="accent3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7CE8CCD5-6ACA-6BB6-85B9-D8A66FC35700}"/>
              </a:ext>
            </a:extLst>
          </p:cNvPr>
          <p:cNvCxnSpPr>
            <a:cxnSpLocks/>
            <a:stCxn id="16" idx="6"/>
            <a:endCxn id="20" idx="3"/>
          </p:cNvCxnSpPr>
          <p:nvPr/>
        </p:nvCxnSpPr>
        <p:spPr>
          <a:xfrm>
            <a:off x="6200774" y="2989722"/>
            <a:ext cx="1171573" cy="2299"/>
          </a:xfrm>
          <a:prstGeom prst="line">
            <a:avLst/>
          </a:prstGeom>
          <a:ln w="6350" cap="flat" cmpd="sng" algn="ctr">
            <a:solidFill>
              <a:schemeClr val="accent3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384" name="직선 연결선 16383">
            <a:extLst>
              <a:ext uri="{FF2B5EF4-FFF2-40B4-BE49-F238E27FC236}">
                <a16:creationId xmlns:a16="http://schemas.microsoft.com/office/drawing/2014/main" id="{490E7F1E-EEA5-2277-4976-B87F18965CF1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4943475" y="4440001"/>
            <a:ext cx="880822" cy="3592"/>
          </a:xfrm>
          <a:prstGeom prst="line">
            <a:avLst/>
          </a:prstGeom>
          <a:ln w="6350" cap="flat" cmpd="sng" algn="ctr">
            <a:solidFill>
              <a:schemeClr val="accent3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45587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F1719A7-D6C9-AF2A-41DB-A6607AF78B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247017"/>
            <a:ext cx="5576964" cy="624423"/>
          </a:xfrm>
        </p:spPr>
        <p:txBody>
          <a:bodyPr/>
          <a:lstStyle/>
          <a:p>
            <a:pPr>
              <a:defRPr/>
            </a:pPr>
            <a:r>
              <a:rPr lang="en-US" altLang="ko-KR" sz="2800" b="1" dirty="0"/>
              <a:t>1. 3 Processing</a:t>
            </a:r>
            <a:r>
              <a:rPr lang="ko-KR" altLang="en-US" sz="2800" b="1" dirty="0"/>
              <a:t> 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00D2C07-4004-E676-0861-27BFCB18857D}"/>
              </a:ext>
            </a:extLst>
          </p:cNvPr>
          <p:cNvSpPr/>
          <p:nvPr/>
        </p:nvSpPr>
        <p:spPr>
          <a:xfrm>
            <a:off x="385537" y="873114"/>
            <a:ext cx="11433907" cy="99125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D1ADEB2A-EA6E-7F97-43F4-D4620E72F68E}"/>
              </a:ext>
            </a:extLst>
          </p:cNvPr>
          <p:cNvSpPr/>
          <p:nvPr/>
        </p:nvSpPr>
        <p:spPr>
          <a:xfrm>
            <a:off x="372553" y="1788603"/>
            <a:ext cx="11446891" cy="4672179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A23F8AD6-584A-6DC7-AED3-865D5F2062BB}"/>
              </a:ext>
            </a:extLst>
          </p:cNvPr>
          <p:cNvSpPr/>
          <p:nvPr/>
        </p:nvSpPr>
        <p:spPr>
          <a:xfrm>
            <a:off x="589179" y="1962660"/>
            <a:ext cx="1727660" cy="94185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"/>
              </a:rPr>
              <a:t>ASOS</a:t>
            </a:r>
            <a:endParaRPr lang="ko-KR" altLang="en-US" sz="2400" dirty="0">
              <a:latin typeface="kopub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06E21A-F6AB-C311-12CE-1D7EE4D50011}"/>
              </a:ext>
            </a:extLst>
          </p:cNvPr>
          <p:cNvSpPr/>
          <p:nvPr/>
        </p:nvSpPr>
        <p:spPr>
          <a:xfrm>
            <a:off x="590247" y="3082195"/>
            <a:ext cx="1727660" cy="94185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kopub"/>
              </a:rPr>
              <a:t>토양도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3F549A7A-28B7-00A7-CD5A-EBC78ACEE589}"/>
              </a:ext>
            </a:extLst>
          </p:cNvPr>
          <p:cNvSpPr/>
          <p:nvPr/>
        </p:nvSpPr>
        <p:spPr>
          <a:xfrm>
            <a:off x="590247" y="4201731"/>
            <a:ext cx="1727660" cy="94185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kopub"/>
              </a:rPr>
              <a:t>임상도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62E44F2A-CDBE-68D9-50B2-E752D8C87198}"/>
              </a:ext>
            </a:extLst>
          </p:cNvPr>
          <p:cNvSpPr/>
          <p:nvPr/>
        </p:nvSpPr>
        <p:spPr>
          <a:xfrm>
            <a:off x="589179" y="5321267"/>
            <a:ext cx="1727660" cy="94185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kopub"/>
              </a:rPr>
              <a:t>산사태 발생 이력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6A4C041D-EAEB-2BF5-A45F-FE488B2A26BB}"/>
              </a:ext>
            </a:extLst>
          </p:cNvPr>
          <p:cNvSpPr/>
          <p:nvPr/>
        </p:nvSpPr>
        <p:spPr>
          <a:xfrm>
            <a:off x="8718837" y="945366"/>
            <a:ext cx="2431775" cy="644671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"/>
              </a:rPr>
              <a:t>Preprocessing </a:t>
            </a:r>
            <a:endParaRPr lang="ko-KR" altLang="en-US" sz="2400" dirty="0">
              <a:latin typeface="kopub"/>
            </a:endParaRPr>
          </a:p>
        </p:txBody>
      </p:sp>
      <p:sp>
        <p:nvSpPr>
          <p:cNvPr id="107" name="화살표: 갈매기형 수장 106">
            <a:extLst>
              <a:ext uri="{FF2B5EF4-FFF2-40B4-BE49-F238E27FC236}">
                <a16:creationId xmlns:a16="http://schemas.microsoft.com/office/drawing/2014/main" id="{D06BC841-0722-9634-2DA0-C91432FCF4DA}"/>
              </a:ext>
            </a:extLst>
          </p:cNvPr>
          <p:cNvSpPr/>
          <p:nvPr/>
        </p:nvSpPr>
        <p:spPr>
          <a:xfrm>
            <a:off x="3052242" y="876299"/>
            <a:ext cx="3189825" cy="910631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"/>
              </a:rPr>
              <a:t>Merge</a:t>
            </a:r>
            <a:endParaRPr lang="ko-KR" altLang="en-US" sz="2400" dirty="0">
              <a:solidFill>
                <a:schemeClr val="bg1"/>
              </a:solidFill>
              <a:latin typeface="kopub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31CBC30-5724-737C-5782-0C237BADD665}"/>
              </a:ext>
            </a:extLst>
          </p:cNvPr>
          <p:cNvSpPr/>
          <p:nvPr/>
        </p:nvSpPr>
        <p:spPr>
          <a:xfrm>
            <a:off x="8318190" y="876300"/>
            <a:ext cx="3501254" cy="910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"/>
              </a:rPr>
              <a:t>Modeling</a:t>
            </a:r>
            <a:endParaRPr lang="ko-KR" altLang="en-US" sz="2400" dirty="0">
              <a:latin typeface="kopub"/>
            </a:endParaRPr>
          </a:p>
        </p:txBody>
      </p:sp>
      <p:sp>
        <p:nvSpPr>
          <p:cNvPr id="108" name="화살표: 갈매기형 수장 107">
            <a:extLst>
              <a:ext uri="{FF2B5EF4-FFF2-40B4-BE49-F238E27FC236}">
                <a16:creationId xmlns:a16="http://schemas.microsoft.com/office/drawing/2014/main" id="{7A2CA2A3-1462-5F58-EB3A-A0B22876123D}"/>
              </a:ext>
            </a:extLst>
          </p:cNvPr>
          <p:cNvSpPr/>
          <p:nvPr/>
        </p:nvSpPr>
        <p:spPr>
          <a:xfrm>
            <a:off x="5639621" y="876300"/>
            <a:ext cx="3125529" cy="910628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kopub"/>
              </a:rPr>
              <a:t>Data Preprocessing</a:t>
            </a:r>
            <a:endParaRPr lang="ko-KR" altLang="en-US" sz="2400" dirty="0">
              <a:solidFill>
                <a:schemeClr val="bg1"/>
              </a:solidFill>
              <a:latin typeface="kopub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8C25C6E5-1792-5693-B733-A1AA4A39BB4E}"/>
              </a:ext>
            </a:extLst>
          </p:cNvPr>
          <p:cNvGrpSpPr/>
          <p:nvPr/>
        </p:nvGrpSpPr>
        <p:grpSpPr>
          <a:xfrm>
            <a:off x="2331541" y="2297159"/>
            <a:ext cx="1596953" cy="3602105"/>
            <a:chOff x="2859637" y="2104008"/>
            <a:chExt cx="1978693" cy="3602105"/>
          </a:xfrm>
        </p:grpSpPr>
        <p:cxnSp>
          <p:nvCxnSpPr>
            <p:cNvPr id="119" name="연결선: 꺾임 118">
              <a:extLst>
                <a:ext uri="{FF2B5EF4-FFF2-40B4-BE49-F238E27FC236}">
                  <a16:creationId xmlns:a16="http://schemas.microsoft.com/office/drawing/2014/main" id="{51A7CB22-9051-6991-4F84-9B1C77DC4B02}"/>
                </a:ext>
              </a:extLst>
            </p:cNvPr>
            <p:cNvCxnSpPr/>
            <p:nvPr/>
          </p:nvCxnSpPr>
          <p:spPr>
            <a:xfrm>
              <a:off x="2859637" y="2104008"/>
              <a:ext cx="1978693" cy="1811044"/>
            </a:xfrm>
            <a:prstGeom prst="bentConnector3">
              <a:avLst/>
            </a:prstGeom>
            <a:ln w="76200">
              <a:solidFill>
                <a:schemeClr val="bg2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연결선: 꺾임 119">
              <a:extLst>
                <a:ext uri="{FF2B5EF4-FFF2-40B4-BE49-F238E27FC236}">
                  <a16:creationId xmlns:a16="http://schemas.microsoft.com/office/drawing/2014/main" id="{EC0727F0-AC7E-6385-55F3-4091E534BCC3}"/>
                </a:ext>
              </a:extLst>
            </p:cNvPr>
            <p:cNvCxnSpPr/>
            <p:nvPr/>
          </p:nvCxnSpPr>
          <p:spPr>
            <a:xfrm>
              <a:off x="2860664" y="3319219"/>
              <a:ext cx="1968788" cy="595833"/>
            </a:xfrm>
            <a:prstGeom prst="bentConnector3">
              <a:avLst/>
            </a:prstGeom>
            <a:ln w="76200">
              <a:solidFill>
                <a:schemeClr val="bg2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연결선: 꺾임 120">
              <a:extLst>
                <a:ext uri="{FF2B5EF4-FFF2-40B4-BE49-F238E27FC236}">
                  <a16:creationId xmlns:a16="http://schemas.microsoft.com/office/drawing/2014/main" id="{A081CF5E-E258-82C0-313B-44655A9B5B53}"/>
                </a:ext>
              </a:extLst>
            </p:cNvPr>
            <p:cNvCxnSpPr/>
            <p:nvPr/>
          </p:nvCxnSpPr>
          <p:spPr>
            <a:xfrm flipV="1">
              <a:off x="2860664" y="3915052"/>
              <a:ext cx="1977666" cy="597614"/>
            </a:xfrm>
            <a:prstGeom prst="bentConnector3">
              <a:avLst/>
            </a:prstGeom>
            <a:ln w="76200">
              <a:solidFill>
                <a:schemeClr val="bg2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279E1893-0B68-D774-5F56-121EE67F4F29}"/>
                </a:ext>
              </a:extLst>
            </p:cNvPr>
            <p:cNvCxnSpPr/>
            <p:nvPr/>
          </p:nvCxnSpPr>
          <p:spPr>
            <a:xfrm flipV="1">
              <a:off x="2859637" y="3915052"/>
              <a:ext cx="1978693" cy="1791061"/>
            </a:xfrm>
            <a:prstGeom prst="bentConnector3">
              <a:avLst/>
            </a:prstGeom>
            <a:ln w="76200">
              <a:solidFill>
                <a:schemeClr val="bg2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화살표: 아래쪽 124">
            <a:extLst>
              <a:ext uri="{FF2B5EF4-FFF2-40B4-BE49-F238E27FC236}">
                <a16:creationId xmlns:a16="http://schemas.microsoft.com/office/drawing/2014/main" id="{EEBB65A6-63C2-C015-2011-34632A6454F0}"/>
              </a:ext>
            </a:extLst>
          </p:cNvPr>
          <p:cNvSpPr/>
          <p:nvPr/>
        </p:nvSpPr>
        <p:spPr>
          <a:xfrm rot="16200000">
            <a:off x="6789259" y="2070345"/>
            <a:ext cx="264729" cy="410869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124" name="육각형 123">
            <a:extLst>
              <a:ext uri="{FF2B5EF4-FFF2-40B4-BE49-F238E27FC236}">
                <a16:creationId xmlns:a16="http://schemas.microsoft.com/office/drawing/2014/main" id="{A5532481-9437-0775-8D6E-483FB8FA5CA7}"/>
              </a:ext>
            </a:extLst>
          </p:cNvPr>
          <p:cNvSpPr/>
          <p:nvPr/>
        </p:nvSpPr>
        <p:spPr>
          <a:xfrm>
            <a:off x="3603476" y="3808163"/>
            <a:ext cx="1451569" cy="597842"/>
          </a:xfrm>
          <a:prstGeom prst="hexag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kopub"/>
              </a:rPr>
              <a:t>데이터 통합</a:t>
            </a: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1C2002B6-3D65-F600-2E48-AF8FEC92C7D0}"/>
              </a:ext>
            </a:extLst>
          </p:cNvPr>
          <p:cNvSpPr/>
          <p:nvPr/>
        </p:nvSpPr>
        <p:spPr>
          <a:xfrm>
            <a:off x="5836460" y="2766190"/>
            <a:ext cx="2481730" cy="641382"/>
          </a:xfrm>
          <a:prstGeom prst="roundRect">
            <a:avLst>
              <a:gd name="adj" fmla="val 17195"/>
            </a:avLst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"/>
              </a:rPr>
              <a:t>데이터 </a:t>
            </a:r>
            <a:r>
              <a:rPr lang="ko-KR" altLang="en-US" sz="1600" dirty="0" err="1">
                <a:latin typeface="kopub"/>
              </a:rPr>
              <a:t>전처리</a:t>
            </a:r>
            <a:endParaRPr lang="ko-KR" altLang="en-US" sz="1600" dirty="0">
              <a:latin typeface="kopub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6E2D1D77-1375-A961-30CF-9A86B94DB22C}"/>
              </a:ext>
            </a:extLst>
          </p:cNvPr>
          <p:cNvSpPr/>
          <p:nvPr/>
        </p:nvSpPr>
        <p:spPr>
          <a:xfrm>
            <a:off x="5754117" y="3461992"/>
            <a:ext cx="2685019" cy="1462127"/>
          </a:xfrm>
          <a:prstGeom prst="roundRect">
            <a:avLst>
              <a:gd name="adj" fmla="val 16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14F7E5E8-A3EE-3047-592F-A2E2E9C96EE7}"/>
              </a:ext>
            </a:extLst>
          </p:cNvPr>
          <p:cNvSpPr/>
          <p:nvPr/>
        </p:nvSpPr>
        <p:spPr>
          <a:xfrm>
            <a:off x="7131852" y="3576724"/>
            <a:ext cx="1198458" cy="62008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"/>
              </a:rPr>
              <a:t>Binary encoding</a:t>
            </a:r>
            <a:endParaRPr lang="ko-KR" altLang="en-US" sz="1400" dirty="0">
              <a:latin typeface="kopub"/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850F7AA6-BA43-0388-C9D0-1D9D64D1B718}"/>
              </a:ext>
            </a:extLst>
          </p:cNvPr>
          <p:cNvSpPr/>
          <p:nvPr/>
        </p:nvSpPr>
        <p:spPr>
          <a:xfrm>
            <a:off x="7131851" y="4228534"/>
            <a:ext cx="1198458" cy="59976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latin typeface="kopub"/>
              </a:rPr>
              <a:t>Nomalization</a:t>
            </a:r>
            <a:endParaRPr lang="ko-KR" altLang="en-US" sz="1200" dirty="0">
              <a:latin typeface="kopub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E56601E6-3EAE-105E-2A7C-138226DA45A2}"/>
              </a:ext>
            </a:extLst>
          </p:cNvPr>
          <p:cNvSpPr/>
          <p:nvPr/>
        </p:nvSpPr>
        <p:spPr>
          <a:xfrm>
            <a:off x="5846327" y="3582864"/>
            <a:ext cx="1241744" cy="59976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"/>
              </a:rPr>
              <a:t>PCA</a:t>
            </a:r>
            <a:endParaRPr lang="ko-KR" altLang="en-US" dirty="0">
              <a:latin typeface="kopub"/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80664DEE-B75C-95A9-CC4D-B4D90933A9F1}"/>
              </a:ext>
            </a:extLst>
          </p:cNvPr>
          <p:cNvSpPr/>
          <p:nvPr/>
        </p:nvSpPr>
        <p:spPr>
          <a:xfrm>
            <a:off x="5846327" y="4220279"/>
            <a:ext cx="1241744" cy="59976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"/>
              </a:rPr>
              <a:t>SMOTE</a:t>
            </a:r>
            <a:endParaRPr lang="ko-KR" altLang="en-US" dirty="0">
              <a:latin typeface="kopub"/>
            </a:endParaRPr>
          </a:p>
        </p:txBody>
      </p:sp>
      <p:sp>
        <p:nvSpPr>
          <p:cNvPr id="133" name="정육면체 132">
            <a:extLst>
              <a:ext uri="{FF2B5EF4-FFF2-40B4-BE49-F238E27FC236}">
                <a16:creationId xmlns:a16="http://schemas.microsoft.com/office/drawing/2014/main" id="{A76129D7-0D52-F4B2-024A-F8FF1D06B817}"/>
              </a:ext>
            </a:extLst>
          </p:cNvPr>
          <p:cNvSpPr/>
          <p:nvPr/>
        </p:nvSpPr>
        <p:spPr>
          <a:xfrm>
            <a:off x="9731802" y="1991353"/>
            <a:ext cx="1596954" cy="1008168"/>
          </a:xfrm>
          <a:prstGeom prst="cub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"/>
              </a:rPr>
              <a:t>SVM</a:t>
            </a:r>
            <a:endParaRPr lang="ko-KR" altLang="en-US" sz="2400" dirty="0">
              <a:latin typeface="kopub"/>
            </a:endParaRPr>
          </a:p>
        </p:txBody>
      </p:sp>
      <p:sp>
        <p:nvSpPr>
          <p:cNvPr id="136" name="화살표: 아래쪽 135">
            <a:extLst>
              <a:ext uri="{FF2B5EF4-FFF2-40B4-BE49-F238E27FC236}">
                <a16:creationId xmlns:a16="http://schemas.microsoft.com/office/drawing/2014/main" id="{64543ED0-4D7B-4E2C-2D6F-02DEB11519C5}"/>
              </a:ext>
            </a:extLst>
          </p:cNvPr>
          <p:cNvSpPr/>
          <p:nvPr/>
        </p:nvSpPr>
        <p:spPr>
          <a:xfrm rot="16200000">
            <a:off x="9211143" y="5500046"/>
            <a:ext cx="264729" cy="52556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140" name="정육면체 139">
            <a:extLst>
              <a:ext uri="{FF2B5EF4-FFF2-40B4-BE49-F238E27FC236}">
                <a16:creationId xmlns:a16="http://schemas.microsoft.com/office/drawing/2014/main" id="{8581972E-A353-BD3B-8488-023FD5C31FA9}"/>
              </a:ext>
            </a:extLst>
          </p:cNvPr>
          <p:cNvSpPr/>
          <p:nvPr/>
        </p:nvSpPr>
        <p:spPr>
          <a:xfrm>
            <a:off x="9731802" y="3576724"/>
            <a:ext cx="1596954" cy="1008168"/>
          </a:xfrm>
          <a:prstGeom prst="cub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"/>
              </a:rPr>
              <a:t>Random</a:t>
            </a:r>
          </a:p>
          <a:p>
            <a:pPr algn="ctr"/>
            <a:r>
              <a:rPr lang="en-US" altLang="ko-KR" sz="2400" dirty="0">
                <a:latin typeface="kopub"/>
              </a:rPr>
              <a:t>Forest</a:t>
            </a:r>
            <a:endParaRPr lang="ko-KR" altLang="en-US" sz="2400" dirty="0">
              <a:latin typeface="kopub"/>
            </a:endParaRPr>
          </a:p>
        </p:txBody>
      </p:sp>
      <p:sp>
        <p:nvSpPr>
          <p:cNvPr id="141" name="정육면체 140">
            <a:extLst>
              <a:ext uri="{FF2B5EF4-FFF2-40B4-BE49-F238E27FC236}">
                <a16:creationId xmlns:a16="http://schemas.microsoft.com/office/drawing/2014/main" id="{DB3D219F-22DF-3507-158B-3F073AD44776}"/>
              </a:ext>
            </a:extLst>
          </p:cNvPr>
          <p:cNvSpPr/>
          <p:nvPr/>
        </p:nvSpPr>
        <p:spPr>
          <a:xfrm>
            <a:off x="9731802" y="5126381"/>
            <a:ext cx="1596954" cy="1008168"/>
          </a:xfrm>
          <a:prstGeom prst="cub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"/>
              </a:rPr>
              <a:t>Gradient</a:t>
            </a:r>
          </a:p>
          <a:p>
            <a:pPr algn="ctr"/>
            <a:r>
              <a:rPr lang="en-US" altLang="ko-KR" sz="2400" dirty="0">
                <a:latin typeface="kopub"/>
              </a:rPr>
              <a:t>Boosting</a:t>
            </a:r>
            <a:endParaRPr lang="ko-KR" altLang="en-US" sz="2400" dirty="0">
              <a:latin typeface="kopub"/>
            </a:endParaRPr>
          </a:p>
        </p:txBody>
      </p:sp>
      <p:sp>
        <p:nvSpPr>
          <p:cNvPr id="143" name="화살표: 아래쪽 142">
            <a:extLst>
              <a:ext uri="{FF2B5EF4-FFF2-40B4-BE49-F238E27FC236}">
                <a16:creationId xmlns:a16="http://schemas.microsoft.com/office/drawing/2014/main" id="{22A4E7D4-8C0A-AAEC-538C-077623915883}"/>
              </a:ext>
            </a:extLst>
          </p:cNvPr>
          <p:cNvSpPr/>
          <p:nvPr/>
        </p:nvSpPr>
        <p:spPr>
          <a:xfrm rot="16200000">
            <a:off x="9211142" y="2316428"/>
            <a:ext cx="264729" cy="52556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144" name="화살표: 아래쪽 143">
            <a:extLst>
              <a:ext uri="{FF2B5EF4-FFF2-40B4-BE49-F238E27FC236}">
                <a16:creationId xmlns:a16="http://schemas.microsoft.com/office/drawing/2014/main" id="{11B8D902-4505-4A33-6860-44B12008B881}"/>
              </a:ext>
            </a:extLst>
          </p:cNvPr>
          <p:cNvSpPr/>
          <p:nvPr/>
        </p:nvSpPr>
        <p:spPr>
          <a:xfrm rot="16200000">
            <a:off x="9191388" y="3841093"/>
            <a:ext cx="264729" cy="52556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147" name="화살표: 아래쪽 146">
            <a:extLst>
              <a:ext uri="{FF2B5EF4-FFF2-40B4-BE49-F238E27FC236}">
                <a16:creationId xmlns:a16="http://schemas.microsoft.com/office/drawing/2014/main" id="{2A13576A-71B1-8A04-E450-7E6E3B920BFF}"/>
              </a:ext>
            </a:extLst>
          </p:cNvPr>
          <p:cNvSpPr/>
          <p:nvPr/>
        </p:nvSpPr>
        <p:spPr>
          <a:xfrm rot="10800000">
            <a:off x="8827413" y="2523068"/>
            <a:ext cx="264729" cy="154197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148" name="화살표: 아래쪽 147">
            <a:extLst>
              <a:ext uri="{FF2B5EF4-FFF2-40B4-BE49-F238E27FC236}">
                <a16:creationId xmlns:a16="http://schemas.microsoft.com/office/drawing/2014/main" id="{C9F7F7F0-482D-6C41-CDCC-BFF426A7FFBA}"/>
              </a:ext>
            </a:extLst>
          </p:cNvPr>
          <p:cNvSpPr/>
          <p:nvPr/>
        </p:nvSpPr>
        <p:spPr>
          <a:xfrm>
            <a:off x="8843605" y="4196808"/>
            <a:ext cx="264729" cy="158818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149" name="말풍선: 사각형 148">
            <a:extLst>
              <a:ext uri="{FF2B5EF4-FFF2-40B4-BE49-F238E27FC236}">
                <a16:creationId xmlns:a16="http://schemas.microsoft.com/office/drawing/2014/main" id="{F4BCC4E7-769F-C260-E947-0B9949F2E35E}"/>
              </a:ext>
            </a:extLst>
          </p:cNvPr>
          <p:cNvSpPr/>
          <p:nvPr/>
        </p:nvSpPr>
        <p:spPr>
          <a:xfrm>
            <a:off x="3649615" y="3073841"/>
            <a:ext cx="1396319" cy="577019"/>
          </a:xfrm>
          <a:prstGeom prst="wedgeRectCallo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kopub"/>
              </a:rPr>
              <a:t>특성치</a:t>
            </a:r>
            <a:r>
              <a:rPr lang="ko-KR" altLang="en-US" dirty="0">
                <a:latin typeface="kopub"/>
              </a:rPr>
              <a:t> 제거</a:t>
            </a: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4FB13C7-007F-0D15-8614-A8DD828E45A4}"/>
              </a:ext>
            </a:extLst>
          </p:cNvPr>
          <p:cNvSpPr/>
          <p:nvPr/>
        </p:nvSpPr>
        <p:spPr>
          <a:xfrm>
            <a:off x="3325068" y="5282910"/>
            <a:ext cx="5399977" cy="1110468"/>
          </a:xfrm>
          <a:prstGeom prst="roundRect">
            <a:avLst>
              <a:gd name="adj" fmla="val 3790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/>
              </a:rPr>
              <a:t>기상 데이터인 </a:t>
            </a:r>
            <a:r>
              <a:rPr lang="en-US" altLang="ko-KR" sz="1200" dirty="0">
                <a:latin typeface="KoPubWorld돋움체 Medium"/>
              </a:rPr>
              <a:t>ASOS,</a:t>
            </a:r>
            <a:r>
              <a:rPr lang="ko-KR" altLang="en-US" sz="1200" dirty="0">
                <a:latin typeface="KoPubWorld돋움체 Medium"/>
              </a:rPr>
              <a:t> 토양도</a:t>
            </a:r>
            <a:r>
              <a:rPr lang="en-US" altLang="ko-KR" sz="1200" dirty="0">
                <a:latin typeface="KoPubWorld돋움체 Medium"/>
              </a:rPr>
              <a:t>, </a:t>
            </a:r>
            <a:r>
              <a:rPr lang="ko-KR" altLang="en-US" sz="1200" dirty="0">
                <a:latin typeface="KoPubWorld돋움체 Medium"/>
              </a:rPr>
              <a:t>임상도</a:t>
            </a:r>
            <a:r>
              <a:rPr lang="en-US" altLang="ko-KR" sz="1200" dirty="0">
                <a:latin typeface="KoPubWorld돋움체 Medium"/>
              </a:rPr>
              <a:t>, </a:t>
            </a:r>
            <a:r>
              <a:rPr lang="ko-KR" altLang="en-US" sz="1200" dirty="0">
                <a:latin typeface="KoPubWorld돋움체 Medium"/>
              </a:rPr>
              <a:t>산사태 발생 이력의 데이터를 통합</a:t>
            </a:r>
            <a:r>
              <a:rPr lang="en-US" altLang="ko-KR" sz="1200" dirty="0">
                <a:latin typeface="KoPubWorld돋움체 Medium"/>
              </a:rPr>
              <a:t> </a:t>
            </a:r>
          </a:p>
          <a:p>
            <a:pPr algn="ctr"/>
            <a:r>
              <a:rPr lang="ko-KR" altLang="en-US" sz="1200" dirty="0">
                <a:latin typeface="KoPubWorld돋움체 Medium"/>
              </a:rPr>
              <a:t>데이터를 </a:t>
            </a:r>
            <a:r>
              <a:rPr lang="en-US" altLang="ko-KR" sz="1200" dirty="0">
                <a:latin typeface="KoPubWorld돋움체 Medium"/>
              </a:rPr>
              <a:t>AI</a:t>
            </a:r>
            <a:r>
              <a:rPr lang="ko-KR" altLang="en-US" sz="1200" dirty="0">
                <a:latin typeface="KoPubWorld돋움체 Medium"/>
              </a:rPr>
              <a:t>모델을 학습 시키기 위해 데이터 </a:t>
            </a:r>
            <a:r>
              <a:rPr lang="ko-KR" altLang="en-US" sz="1200" dirty="0" err="1">
                <a:latin typeface="KoPubWorld돋움체 Medium"/>
              </a:rPr>
              <a:t>전처리</a:t>
            </a:r>
            <a:r>
              <a:rPr lang="ko-KR" altLang="en-US" sz="1200" dirty="0">
                <a:latin typeface="KoPubWorld돋움체 Medium"/>
              </a:rPr>
              <a:t> 과정은 필수</a:t>
            </a:r>
            <a:endParaRPr lang="en-US" altLang="ko-KR" sz="1200" dirty="0">
              <a:latin typeface="KoPubWorld돋움체 Medium"/>
            </a:endParaRPr>
          </a:p>
          <a:p>
            <a:pPr algn="ctr"/>
            <a:r>
              <a:rPr lang="ko-KR" altLang="en-US" sz="1200" dirty="0">
                <a:latin typeface="KoPubWorld돋움체 Medium"/>
              </a:rPr>
              <a:t>컴퓨터가 이해하기 편하게</a:t>
            </a:r>
            <a:r>
              <a:rPr lang="en-US" altLang="ko-KR" sz="1200" dirty="0">
                <a:latin typeface="KoPubWorld돋움체 Medium"/>
              </a:rPr>
              <a:t> </a:t>
            </a:r>
            <a:r>
              <a:rPr lang="ko-KR" altLang="en-US" sz="1200" dirty="0">
                <a:latin typeface="KoPubWorld돋움체 Medium"/>
              </a:rPr>
              <a:t>데이터 속성들의 스케일 범위가 서로 다르지 않게 </a:t>
            </a:r>
            <a:r>
              <a:rPr lang="ko-KR" altLang="en-US" sz="1200" dirty="0" err="1">
                <a:latin typeface="KoPubWorld돋움체 Medium"/>
              </a:rPr>
              <a:t>전처리</a:t>
            </a:r>
            <a:r>
              <a:rPr lang="ko-KR" altLang="en-US" sz="1200" dirty="0">
                <a:latin typeface="KoPubWorld돋움체 Medium"/>
              </a:rPr>
              <a:t> 진행</a:t>
            </a:r>
          </a:p>
        </p:txBody>
      </p:sp>
      <p:sp>
        <p:nvSpPr>
          <p:cNvPr id="106" name="화살표: 오각형 105">
            <a:extLst>
              <a:ext uri="{FF2B5EF4-FFF2-40B4-BE49-F238E27FC236}">
                <a16:creationId xmlns:a16="http://schemas.microsoft.com/office/drawing/2014/main" id="{6224C13A-B313-B900-84DB-C4467F8E6255}"/>
              </a:ext>
            </a:extLst>
          </p:cNvPr>
          <p:cNvSpPr/>
          <p:nvPr/>
        </p:nvSpPr>
        <p:spPr>
          <a:xfrm>
            <a:off x="373673" y="875524"/>
            <a:ext cx="3189825" cy="909456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kopub"/>
              </a:rPr>
              <a:t>Data</a:t>
            </a:r>
            <a:endParaRPr lang="ko-KR" altLang="en-US" sz="2400" dirty="0">
              <a:latin typeface="kopub"/>
            </a:endParaRPr>
          </a:p>
        </p:txBody>
      </p:sp>
    </p:spTree>
    <p:extLst>
      <p:ext uri="{BB962C8B-B14F-4D97-AF65-F5344CB8AC3E}">
        <p14:creationId xmlns:p14="http://schemas.microsoft.com/office/powerpoint/2010/main" val="351228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1BD27D-B4A7-20AD-F31C-8F3470FD326D}"/>
              </a:ext>
            </a:extLst>
          </p:cNvPr>
          <p:cNvSpPr/>
          <p:nvPr/>
        </p:nvSpPr>
        <p:spPr>
          <a:xfrm>
            <a:off x="722301" y="5448789"/>
            <a:ext cx="10746692" cy="9426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"/>
            </a:endParaRPr>
          </a:p>
        </p:txBody>
      </p:sp>
      <p:sp>
        <p:nvSpPr>
          <p:cNvPr id="9" name="텍스트 개체 틀 3">
            <a:extLst>
              <a:ext uri="{FF2B5EF4-FFF2-40B4-BE49-F238E27FC236}">
                <a16:creationId xmlns:a16="http://schemas.microsoft.com/office/drawing/2014/main" id="{6F1719A7-D6C9-AF2A-41DB-A6607AF78B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035" y="247017"/>
            <a:ext cx="5576964" cy="624423"/>
          </a:xfrm>
        </p:spPr>
        <p:txBody>
          <a:bodyPr/>
          <a:lstStyle/>
          <a:p>
            <a:pPr>
              <a:defRPr/>
            </a:pPr>
            <a:r>
              <a:rPr lang="en-US" altLang="ko-KR" sz="2800" b="1" dirty="0"/>
              <a:t>2. 1</a:t>
            </a:r>
            <a:r>
              <a:rPr lang="ko-KR" altLang="en-US" sz="2800" b="1" dirty="0"/>
              <a:t> 분석 활용 데이터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AA6CFF-BDB7-07BD-CBAD-BCD09BC9CF9C}"/>
              </a:ext>
            </a:extLst>
          </p:cNvPr>
          <p:cNvSpPr txBox="1"/>
          <p:nvPr/>
        </p:nvSpPr>
        <p:spPr>
          <a:xfrm>
            <a:off x="822555" y="861915"/>
            <a:ext cx="67781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720" indent="-342720">
              <a:buFont typeface="Arial"/>
              <a:buChar char="•"/>
              <a:defRPr/>
            </a:pPr>
            <a:r>
              <a:rPr lang="ko-KR" altLang="en-US" sz="2000" dirty="0">
                <a:latin typeface="KoPubWorld돋움체 Medium"/>
                <a:ea typeface="KoPubWorld돋움체 Medium"/>
                <a:cs typeface="KoPubWorld돋움체 Medium"/>
              </a:rPr>
              <a:t>제공 데이터</a:t>
            </a:r>
            <a:endParaRPr lang="en-US" altLang="ko-KR" sz="20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1A80F06-A6BE-6EF0-0D28-6C30AA265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037882"/>
              </p:ext>
            </p:extLst>
          </p:nvPr>
        </p:nvGraphicFramePr>
        <p:xfrm>
          <a:off x="735567" y="1449219"/>
          <a:ext cx="10723008" cy="41833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0376">
                  <a:extLst>
                    <a:ext uri="{9D8B030D-6E8A-4147-A177-3AD203B41FA5}">
                      <a16:colId xmlns:a16="http://schemas.microsoft.com/office/drawing/2014/main" val="3704001588"/>
                    </a:ext>
                  </a:extLst>
                </a:gridCol>
                <a:gridCol w="1340376">
                  <a:extLst>
                    <a:ext uri="{9D8B030D-6E8A-4147-A177-3AD203B41FA5}">
                      <a16:colId xmlns:a16="http://schemas.microsoft.com/office/drawing/2014/main" val="3464336820"/>
                    </a:ext>
                  </a:extLst>
                </a:gridCol>
                <a:gridCol w="1340376">
                  <a:extLst>
                    <a:ext uri="{9D8B030D-6E8A-4147-A177-3AD203B41FA5}">
                      <a16:colId xmlns:a16="http://schemas.microsoft.com/office/drawing/2014/main" val="3083756102"/>
                    </a:ext>
                  </a:extLst>
                </a:gridCol>
                <a:gridCol w="1340376">
                  <a:extLst>
                    <a:ext uri="{9D8B030D-6E8A-4147-A177-3AD203B41FA5}">
                      <a16:colId xmlns:a16="http://schemas.microsoft.com/office/drawing/2014/main" val="1810823063"/>
                    </a:ext>
                  </a:extLst>
                </a:gridCol>
                <a:gridCol w="1340376">
                  <a:extLst>
                    <a:ext uri="{9D8B030D-6E8A-4147-A177-3AD203B41FA5}">
                      <a16:colId xmlns:a16="http://schemas.microsoft.com/office/drawing/2014/main" val="2593452794"/>
                    </a:ext>
                  </a:extLst>
                </a:gridCol>
                <a:gridCol w="1340376">
                  <a:extLst>
                    <a:ext uri="{9D8B030D-6E8A-4147-A177-3AD203B41FA5}">
                      <a16:colId xmlns:a16="http://schemas.microsoft.com/office/drawing/2014/main" val="931131088"/>
                    </a:ext>
                  </a:extLst>
                </a:gridCol>
                <a:gridCol w="1340376">
                  <a:extLst>
                    <a:ext uri="{9D8B030D-6E8A-4147-A177-3AD203B41FA5}">
                      <a16:colId xmlns:a16="http://schemas.microsoft.com/office/drawing/2014/main" val="684621123"/>
                    </a:ext>
                  </a:extLst>
                </a:gridCol>
                <a:gridCol w="1340376">
                  <a:extLst>
                    <a:ext uri="{9D8B030D-6E8A-4147-A177-3AD203B41FA5}">
                      <a16:colId xmlns:a16="http://schemas.microsoft.com/office/drawing/2014/main" val="4179630450"/>
                    </a:ext>
                  </a:extLst>
                </a:gridCol>
              </a:tblGrid>
              <a:tr h="2875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ASOS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ASOS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토양도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임상도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산사태 발생이력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920164"/>
                  </a:ext>
                </a:extLst>
              </a:tr>
              <a:tr h="373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/>
                        <a:t>Rainfalling_hr_asos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강수계속시간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/>
                        <a:t>avg_windspeed_asos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평균 풍속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/>
                        <a:t>EXMNN_AREA</a:t>
                      </a:r>
                      <a:endParaRPr lang="ko-KR" altLang="en-US" sz="900" b="1" dirty="0"/>
                    </a:p>
                    <a:p>
                      <a:pPr algn="ctr" latinLnBrk="1"/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입지토양도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/>
                        <a:t>sgg_cd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시군구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273145"/>
                  </a:ext>
                </a:extLst>
              </a:tr>
              <a:tr h="4025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1hr_rainfall_mm_asos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</a:t>
                      </a:r>
                      <a:r>
                        <a:rPr lang="ko-KR" altLang="en-US" sz="1050" dirty="0"/>
                        <a:t>시간 최다 강수량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/>
                        <a:t>avg_dewpoint_temp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평균 이슬점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LOCTN_GRDN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입지경사도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/>
                        <a:t>umd_cd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읍면동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526000"/>
                  </a:ext>
                </a:extLst>
              </a:tr>
              <a:tr h="373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/>
                        <a:t>daily_rainfall_asos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일 강수량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/>
                        <a:t>min_rhum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최저 상대 습도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RIDGE_VS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능선대계곡비율 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/>
                        <a:t>Is_landslided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산사태 발생여부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2603"/>
                  </a:ext>
                </a:extLst>
              </a:tr>
              <a:tr h="373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/>
                        <a:t>max_windspeed_asos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최대 풍속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/>
                        <a:t>min_rhum_time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최소 상대습도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VLDTY_SLDP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유효토심깊이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date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877489"/>
                  </a:ext>
                </a:extLst>
              </a:tr>
              <a:tr h="373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/>
                        <a:t>max_windspeed_time_asos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최대 풍속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/>
                        <a:t>avg_rhum_per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평균 상대습도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TREEHT1~5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수고 </a:t>
                      </a:r>
                      <a:r>
                        <a:rPr lang="en-US" altLang="ko-KR" sz="1050" dirty="0"/>
                        <a:t>1~5</a:t>
                      </a:r>
                      <a:r>
                        <a:rPr lang="ko-KR" altLang="en-US" sz="1050" dirty="0"/>
                        <a:t>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/>
                        <a:t>sd_cd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시도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175734"/>
                  </a:ext>
                </a:extLst>
              </a:tr>
              <a:tr h="373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/>
                        <a:t>avg_sea_press_hpa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평균 해면기압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/>
                        <a:t>avg_vapor_hpa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평균 증기압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FRAG1~5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임령</a:t>
                      </a:r>
                      <a:r>
                        <a:rPr lang="ko-KR" altLang="en-US" sz="1050" dirty="0"/>
                        <a:t> </a:t>
                      </a:r>
                      <a:r>
                        <a:rPr lang="en-US" altLang="ko-KR" sz="1050" dirty="0"/>
                        <a:t>1~5</a:t>
                      </a:r>
                      <a:r>
                        <a:rPr lang="ko-KR" altLang="en-US" sz="1050" dirty="0"/>
                        <a:t>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TRHGH_AVRG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수고평균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317519"/>
                  </a:ext>
                </a:extLst>
              </a:tr>
              <a:tr h="373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/>
                        <a:t>avg_cloud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평균 </a:t>
                      </a:r>
                      <a:r>
                        <a:rPr lang="ko-KR" altLang="en-US" sz="1050" dirty="0" err="1"/>
                        <a:t>전운량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/>
                        <a:t>avg_local_press_hpa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평균 현지 기압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REAL_STIND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실제지위지수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TOT_FRAG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총임령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04984"/>
                  </a:ext>
                </a:extLst>
              </a:tr>
              <a:tr h="373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/>
                        <a:t>max_sea_press_hpa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최대 해면 기압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/>
                        <a:t>min_sea_press_time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최저 해면기압 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INTGR_TYP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지위지수정수화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AVRG_FRAG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평균임령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593430"/>
                  </a:ext>
                </a:extLst>
              </a:tr>
              <a:tr h="3737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/>
                        <a:t>max_sea_press_time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최대 해면기압 시각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STQGD_VAL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지위급값</a:t>
                      </a:r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LARCH_STIN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낙엽송지위지수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982364"/>
                  </a:ext>
                </a:extLst>
              </a:tr>
              <a:tr h="3901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err="1"/>
                        <a:t>min_sea_press_hpa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최저 해면 기압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TRHGH_SUM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수고합계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/>
                        <a:t>KRPN_STIND</a:t>
                      </a:r>
                      <a:endParaRPr lang="ko-KR" altLang="en-US" sz="9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잣나무지위지수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40221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E814FEE-8A6D-69EF-20E4-A80CC81EE374}"/>
              </a:ext>
            </a:extLst>
          </p:cNvPr>
          <p:cNvSpPr txBox="1"/>
          <p:nvPr/>
        </p:nvSpPr>
        <p:spPr>
          <a:xfrm>
            <a:off x="1142998" y="5679298"/>
            <a:ext cx="97747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World돋움체 Medium"/>
                <a:ea typeface="KoPubWorld돋움체 Medium"/>
                <a:cs typeface="KoPubWorld돋움체 Medium"/>
              </a:rPr>
              <a:t>산사태 발생 이력</a:t>
            </a:r>
            <a:r>
              <a:rPr lang="en-US" altLang="ko-KR" sz="1400" dirty="0">
                <a:solidFill>
                  <a:schemeClr val="bg1"/>
                </a:solidFill>
                <a:latin typeface="KoPubWorld돋움체 Medium"/>
                <a:ea typeface="KoPubWorld돋움체 Medium"/>
                <a:cs typeface="KoPubWorld돋움체 Medium"/>
              </a:rPr>
              <a:t>: 2019 ~ 2023</a:t>
            </a:r>
            <a:r>
              <a:rPr lang="ko-KR" altLang="en-US" sz="1400" dirty="0">
                <a:solidFill>
                  <a:schemeClr val="bg1"/>
                </a:solidFill>
                <a:latin typeface="KoPubWorld돋움체 Medium"/>
                <a:ea typeface="KoPubWorld돋움체 Medium"/>
                <a:cs typeface="KoPubWorld돋움체 Medium"/>
              </a:rPr>
              <a:t>년도 데이터</a:t>
            </a:r>
            <a:endParaRPr lang="en-US" altLang="ko-KR" sz="1400" dirty="0">
              <a:solidFill>
                <a:schemeClr val="bg1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World돋움체 Medium"/>
                <a:ea typeface="KoPubWorld돋움체 Medium"/>
                <a:cs typeface="KoPubWorld돋움체 Medium"/>
              </a:rPr>
              <a:t>ASOS </a:t>
            </a:r>
            <a:r>
              <a:rPr lang="ko-KR" altLang="en-US" sz="1400" dirty="0">
                <a:solidFill>
                  <a:schemeClr val="bg1"/>
                </a:solidFill>
                <a:latin typeface="KoPubWorld돋움체 Medium"/>
                <a:ea typeface="KoPubWorld돋움체 Medium"/>
                <a:cs typeface="KoPubWorld돋움체 Medium"/>
              </a:rPr>
              <a:t>기상 데이터</a:t>
            </a:r>
            <a:r>
              <a:rPr lang="en-US" altLang="ko-KR" sz="1400" dirty="0">
                <a:solidFill>
                  <a:schemeClr val="bg1"/>
                </a:solidFill>
                <a:latin typeface="KoPubWorld돋움체 Medium"/>
                <a:ea typeface="KoPubWorld돋움체 Medium"/>
                <a:cs typeface="KoPubWorld돋움체 Medium"/>
              </a:rPr>
              <a:t>: 2019 ~ 2024</a:t>
            </a:r>
            <a:endParaRPr lang="ko-KR" altLang="en-US" sz="1400" dirty="0">
              <a:solidFill>
                <a:schemeClr val="bg1"/>
              </a:solidFill>
              <a:latin typeface="KoPubWorld돋움체 Medium"/>
              <a:ea typeface="KoPubWorld돋움체 Medium"/>
              <a:cs typeface="KoPubWorld돋움체 Medium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KoPubWorld돋움체 Medium"/>
                <a:ea typeface="KoPubWorld돋움체 Medium"/>
                <a:cs typeface="KoPubWorld돋움체 Medium"/>
              </a:rPr>
              <a:t>토양도</a:t>
            </a:r>
            <a:r>
              <a:rPr lang="en-US" altLang="ko-KR" sz="1400" dirty="0">
                <a:solidFill>
                  <a:schemeClr val="bg1"/>
                </a:solidFill>
                <a:latin typeface="KoPubWorld돋움체 Medium"/>
                <a:ea typeface="KoPubWorld돋움체 Medium"/>
                <a:cs typeface="KoPubWorld돋움체 Medium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KoPubWorld돋움체 Medium"/>
                <a:ea typeface="KoPubWorld돋움체 Medium"/>
                <a:cs typeface="KoPubWorld돋움체 Medium"/>
              </a:rPr>
              <a:t>임상도</a:t>
            </a:r>
            <a:r>
              <a:rPr lang="en-US" altLang="ko-KR" sz="1400" dirty="0">
                <a:solidFill>
                  <a:schemeClr val="bg1"/>
                </a:solidFill>
                <a:latin typeface="KoPubWorld돋움체 Medium"/>
                <a:ea typeface="KoPubWorld돋움체 Medium"/>
                <a:cs typeface="KoPubWorld돋움체 Medium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KoPubWorld돋움체 Medium"/>
                <a:ea typeface="KoPubWorld돋움체 Medium"/>
                <a:cs typeface="KoPubWorld돋움체 Medium"/>
              </a:rPr>
              <a:t>개별 읍</a:t>
            </a:r>
            <a:r>
              <a:rPr lang="en-US" altLang="ko-KR" sz="1400" dirty="0">
                <a:solidFill>
                  <a:schemeClr val="bg1"/>
                </a:solidFill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KoPubWorld돋움체 Medium"/>
                <a:ea typeface="KoPubWorld돋움체 Medium"/>
                <a:cs typeface="KoPubWorld돋움체 Medium"/>
              </a:rPr>
              <a:t>면</a:t>
            </a:r>
            <a:r>
              <a:rPr lang="en-US" altLang="ko-KR" sz="1400" dirty="0">
                <a:solidFill>
                  <a:schemeClr val="bg1"/>
                </a:solidFill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KoPubWorld돋움체 Medium"/>
                <a:ea typeface="KoPubWorld돋움체 Medium"/>
                <a:cs typeface="KoPubWorld돋움체 Medium"/>
              </a:rPr>
              <a:t>동으로 대치하기 위해 토양도에 존재하는 시</a:t>
            </a:r>
            <a:r>
              <a:rPr lang="en-US" altLang="ko-KR" sz="1400" dirty="0">
                <a:solidFill>
                  <a:schemeClr val="bg1"/>
                </a:solidFill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KoPubWorld돋움체 Medium"/>
                <a:ea typeface="KoPubWorld돋움체 Medium"/>
                <a:cs typeface="KoPubWorld돋움체 Medium"/>
              </a:rPr>
              <a:t>군</a:t>
            </a:r>
            <a:r>
              <a:rPr lang="en-US" altLang="ko-KR" sz="1400" dirty="0">
                <a:solidFill>
                  <a:schemeClr val="bg1"/>
                </a:solidFill>
                <a:latin typeface="KoPubWorld돋움체 Medium"/>
                <a:ea typeface="KoPubWorld돋움체 Medium"/>
                <a:cs typeface="KoPubWorld돋움체 Medium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KoPubWorld돋움체 Medium"/>
                <a:ea typeface="KoPubWorld돋움체 Medium"/>
                <a:cs typeface="KoPubWorld돋움체 Medium"/>
              </a:rPr>
              <a:t>구 코드에 맞춰 처리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DCAFCE-232F-0A59-A5DC-92C398BFE604}"/>
              </a:ext>
            </a:extLst>
          </p:cNvPr>
          <p:cNvSpPr txBox="1"/>
          <p:nvPr/>
        </p:nvSpPr>
        <p:spPr>
          <a:xfrm>
            <a:off x="8145090" y="950126"/>
            <a:ext cx="49652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KoPubWorld돋움체 Medium"/>
                <a:ea typeface="KoPubWorld돋움체 Medium"/>
                <a:cs typeface="KoPubWorld돋움체 Medium"/>
              </a:rPr>
              <a:t>산사태 발생이력 데이터 출처</a:t>
            </a:r>
            <a:r>
              <a:rPr lang="en-US" altLang="ko-KR" sz="900" dirty="0">
                <a:latin typeface="KoPubWorld돋움체 Medium"/>
                <a:ea typeface="KoPubWorld돋움체 Medium"/>
                <a:cs typeface="KoPubWorld돋움체 Medium"/>
              </a:rPr>
              <a:t>: https://sansatai.forest.go.kr/gis/main.do#mhms0</a:t>
            </a:r>
          </a:p>
          <a:p>
            <a:r>
              <a:rPr lang="en-US" altLang="ko-KR" sz="900" dirty="0">
                <a:latin typeface="KoPubWorld돋움체 Medium"/>
                <a:ea typeface="KoPubWorld돋움체 Medium"/>
                <a:cs typeface="KoPubWorld돋움체 Medium"/>
              </a:rPr>
              <a:t>ASOS </a:t>
            </a:r>
            <a:r>
              <a:rPr lang="ko-KR" altLang="en-US" sz="900" dirty="0">
                <a:latin typeface="KoPubWorld돋움체 Medium"/>
                <a:ea typeface="KoPubWorld돋움체 Medium"/>
                <a:cs typeface="KoPubWorld돋움체 Medium"/>
              </a:rPr>
              <a:t>기상 데이터 출처</a:t>
            </a:r>
            <a:r>
              <a:rPr lang="en-US" altLang="ko-KR" sz="900" dirty="0">
                <a:latin typeface="KoPubWorld돋움체 Medium"/>
                <a:ea typeface="KoPubWorld돋움체 Medium"/>
                <a:cs typeface="KoPubWorld돋움체 Medium"/>
              </a:rPr>
              <a:t>: https://data.kma.go.kr/data/grnd/selectAsosRltmList.do</a:t>
            </a:r>
          </a:p>
          <a:p>
            <a:r>
              <a:rPr lang="ko-KR" altLang="en-US" sz="900" dirty="0">
                <a:latin typeface="KoPubWorld돋움체 Medium"/>
                <a:ea typeface="KoPubWorld돋움체 Medium"/>
                <a:cs typeface="KoPubWorld돋움체 Medium"/>
              </a:rPr>
              <a:t>토양도</a:t>
            </a:r>
            <a:r>
              <a:rPr lang="en-US" altLang="ko-KR" sz="900" dirty="0">
                <a:latin typeface="KoPubWorld돋움체 Medium"/>
                <a:ea typeface="KoPubWorld돋움체 Medium"/>
                <a:cs typeface="KoPubWorld돋움체 Medium"/>
              </a:rPr>
              <a:t>, </a:t>
            </a:r>
            <a:r>
              <a:rPr lang="ko-KR" altLang="en-US" sz="900" dirty="0">
                <a:latin typeface="KoPubWorld돋움체 Medium"/>
                <a:ea typeface="KoPubWorld돋움체 Medium"/>
                <a:cs typeface="KoPubWorld돋움체 Medium"/>
              </a:rPr>
              <a:t>임상도 데이터 출처</a:t>
            </a:r>
            <a:r>
              <a:rPr lang="en-US" altLang="ko-KR" sz="900" dirty="0">
                <a:latin typeface="KoPubWorld돋움체 Medium"/>
                <a:ea typeface="KoPubWorld돋움체 Medium"/>
                <a:cs typeface="KoPubWorld돋움체 Medium"/>
              </a:rPr>
              <a:t>: https://www.bigdata-forest.kr/product/FRT001402</a:t>
            </a:r>
            <a:endParaRPr lang="ko-KR" altLang="en-US" sz="900" dirty="0">
              <a:latin typeface="KoPubWorld돋움체 Medium"/>
              <a:ea typeface="KoPubWorld돋움체 Medium"/>
              <a:cs typeface="KoPubWorld돋움체 Medium"/>
            </a:endParaRP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D400DE52-69A7-4CDB-C32A-B8ADE19796D4}"/>
              </a:ext>
            </a:extLst>
          </p:cNvPr>
          <p:cNvSpPr/>
          <p:nvPr/>
        </p:nvSpPr>
        <p:spPr>
          <a:xfrm>
            <a:off x="3743325" y="850205"/>
            <a:ext cx="4469633" cy="545768"/>
          </a:xfrm>
          <a:prstGeom prst="homePlate">
            <a:avLst>
              <a:gd name="adj" fmla="val 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"/>
              </a:rPr>
              <a:t>모델 학습 데이터에 사용된 모든 데이터 속성 목록 </a:t>
            </a:r>
          </a:p>
        </p:txBody>
      </p:sp>
    </p:spTree>
    <p:extLst>
      <p:ext uri="{BB962C8B-B14F-4D97-AF65-F5344CB8AC3E}">
        <p14:creationId xmlns:p14="http://schemas.microsoft.com/office/powerpoint/2010/main" val="192497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>
            <a:latin typeface="kopub"/>
          </a:defRPr>
        </a:defPPr>
      </a:lstStyle>
      <a:style>
        <a:lnRef idx="2">
          <a:schemeClr val="accent3">
            <a:shade val="15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  <a:lnDef>
      <a:spPr>
        <a:ln w="635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400" dirty="0" smtClean="0">
            <a:latin typeface="KoPubWorld돋움체 Medium"/>
            <a:ea typeface="KoPubWorld돋움체 Medium"/>
            <a:cs typeface="KoPubWorld돋움체 Medium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25358</TotalTime>
  <Words>2074</Words>
  <Application>Microsoft Office PowerPoint</Application>
  <PresentationFormat>와이드스크린</PresentationFormat>
  <Paragraphs>390</Paragraphs>
  <Slides>21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kopub</vt:lpstr>
      <vt:lpstr>KoPubWorld돋움체 Bold</vt:lpstr>
      <vt:lpstr>KoPubWorld돋움체 Light</vt:lpstr>
      <vt:lpstr>KoPubWorld돋움체 Medium</vt:lpstr>
      <vt:lpstr>KoPubWorld바탕체 Bold</vt:lpstr>
      <vt:lpstr>KoPubWorld바탕체 Light</vt:lpstr>
      <vt:lpstr>Noto Sans Demilight</vt:lpstr>
      <vt:lpstr>Pretendard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cs.hong</dc:creator>
  <cp:lastModifiedBy>김성연</cp:lastModifiedBy>
  <cp:revision>1308</cp:revision>
  <cp:lastPrinted>2024-04-28T10:58:58Z</cp:lastPrinted>
  <dcterms:created xsi:type="dcterms:W3CDTF">2022-02-02T04:32:22Z</dcterms:created>
  <dcterms:modified xsi:type="dcterms:W3CDTF">2024-04-28T14:58:59Z</dcterms:modified>
  <cp:version/>
</cp:coreProperties>
</file>